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2" r:id="rId7"/>
    <p:sldId id="263" r:id="rId8"/>
    <p:sldId id="261" r:id="rId9"/>
    <p:sldId id="260" r:id="rId10"/>
    <p:sldId id="265" r:id="rId11"/>
    <p:sldId id="259" r:id="rId12"/>
    <p:sldId id="264" r:id="rId13"/>
    <p:sldId id="267" r:id="rId14"/>
    <p:sldId id="268" r:id="rId15"/>
    <p:sldId id="269" r:id="rId16"/>
    <p:sldId id="26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54" y="5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 den Hartog (Stivako)" userId="e8954ba5-f58e-4b15-84aa-a396c6d28eb6" providerId="ADAL" clId="{4B807C10-85D0-4DB4-B55F-72BC952E27F9}"/>
    <pc:docChg chg="custSel addSld delSld modSld">
      <pc:chgData name="Frank  den Hartog (Stivako)" userId="e8954ba5-f58e-4b15-84aa-a396c6d28eb6" providerId="ADAL" clId="{4B807C10-85D0-4DB4-B55F-72BC952E27F9}" dt="2023-07-03T11:55:45.096" v="280" actId="20577"/>
      <pc:docMkLst>
        <pc:docMk/>
      </pc:docMkLst>
      <pc:sldChg chg="modSp mod">
        <pc:chgData name="Frank  den Hartog (Stivako)" userId="e8954ba5-f58e-4b15-84aa-a396c6d28eb6" providerId="ADAL" clId="{4B807C10-85D0-4DB4-B55F-72BC952E27F9}" dt="2023-07-03T11:49:01.088" v="19" actId="20577"/>
        <pc:sldMkLst>
          <pc:docMk/>
          <pc:sldMk cId="0" sldId="256"/>
        </pc:sldMkLst>
        <pc:spChg chg="mod">
          <ac:chgData name="Frank  den Hartog (Stivako)" userId="e8954ba5-f58e-4b15-84aa-a396c6d28eb6" providerId="ADAL" clId="{4B807C10-85D0-4DB4-B55F-72BC952E27F9}" dt="2023-07-03T11:49:01.088" v="19" actId="20577"/>
          <ac:spMkLst>
            <pc:docMk/>
            <pc:sldMk cId="0" sldId="256"/>
            <ac:spMk id="6147" creationId="{9EC1C485-A8F3-AE1A-CE17-D93A2C601DA9}"/>
          </ac:spMkLst>
        </pc:spChg>
      </pc:sldChg>
      <pc:sldChg chg="del">
        <pc:chgData name="Frank  den Hartog (Stivako)" userId="e8954ba5-f58e-4b15-84aa-a396c6d28eb6" providerId="ADAL" clId="{4B807C10-85D0-4DB4-B55F-72BC952E27F9}" dt="2023-07-03T11:49:08.865" v="20" actId="47"/>
        <pc:sldMkLst>
          <pc:docMk/>
          <pc:sldMk cId="0" sldId="258"/>
        </pc:sldMkLst>
      </pc:sldChg>
      <pc:sldChg chg="delSp mod">
        <pc:chgData name="Frank  den Hartog (Stivako)" userId="e8954ba5-f58e-4b15-84aa-a396c6d28eb6" providerId="ADAL" clId="{4B807C10-85D0-4DB4-B55F-72BC952E27F9}" dt="2023-07-03T11:50:00.069" v="24" actId="478"/>
        <pc:sldMkLst>
          <pc:docMk/>
          <pc:sldMk cId="0" sldId="266"/>
        </pc:sldMkLst>
        <pc:picChg chg="del">
          <ac:chgData name="Frank  den Hartog (Stivako)" userId="e8954ba5-f58e-4b15-84aa-a396c6d28eb6" providerId="ADAL" clId="{4B807C10-85D0-4DB4-B55F-72BC952E27F9}" dt="2023-07-03T11:50:00.069" v="24" actId="478"/>
          <ac:picMkLst>
            <pc:docMk/>
            <pc:sldMk cId="0" sldId="266"/>
            <ac:picMk id="3" creationId="{36ADA05D-CFAA-8FF1-C2C4-59BA3A0363F7}"/>
          </ac:picMkLst>
        </pc:picChg>
      </pc:sldChg>
      <pc:sldChg chg="modSp add mod">
        <pc:chgData name="Frank  den Hartog (Stivako)" userId="e8954ba5-f58e-4b15-84aa-a396c6d28eb6" providerId="ADAL" clId="{4B807C10-85D0-4DB4-B55F-72BC952E27F9}" dt="2023-07-03T11:55:45.096" v="280" actId="20577"/>
        <pc:sldMkLst>
          <pc:docMk/>
          <pc:sldMk cId="3183199335" sldId="269"/>
        </pc:sldMkLst>
        <pc:spChg chg="mod">
          <ac:chgData name="Frank  den Hartog (Stivako)" userId="e8954ba5-f58e-4b15-84aa-a396c6d28eb6" providerId="ADAL" clId="{4B807C10-85D0-4DB4-B55F-72BC952E27F9}" dt="2023-07-03T11:55:45.096" v="280" actId="20577"/>
          <ac:spMkLst>
            <pc:docMk/>
            <pc:sldMk cId="3183199335" sldId="269"/>
            <ac:spMk id="5" creationId="{EC1B6B9C-14F4-9DC1-44CC-EFB62D597D82}"/>
          </ac:spMkLst>
        </pc:spChg>
        <pc:spChg chg="mod">
          <ac:chgData name="Frank  den Hartog (Stivako)" userId="e8954ba5-f58e-4b15-84aa-a396c6d28eb6" providerId="ADAL" clId="{4B807C10-85D0-4DB4-B55F-72BC952E27F9}" dt="2023-07-03T11:50:21.862" v="27" actId="20577"/>
          <ac:spMkLst>
            <pc:docMk/>
            <pc:sldMk cId="3183199335" sldId="269"/>
            <ac:spMk id="16386" creationId="{060A06AD-78C3-C593-42A2-372070E63478}"/>
          </ac:spMkLst>
        </pc:spChg>
      </pc:sldChg>
      <pc:sldChg chg="del">
        <pc:chgData name="Frank  den Hartog (Stivako)" userId="e8954ba5-f58e-4b15-84aa-a396c6d28eb6" providerId="ADAL" clId="{4B807C10-85D0-4DB4-B55F-72BC952E27F9}" dt="2023-07-03T11:49:50.178" v="21" actId="47"/>
        <pc:sldMkLst>
          <pc:docMk/>
          <pc:sldMk cId="4147437754" sldId="269"/>
        </pc:sldMkLst>
      </pc:sldChg>
      <pc:sldChg chg="del">
        <pc:chgData name="Frank  den Hartog (Stivako)" userId="e8954ba5-f58e-4b15-84aa-a396c6d28eb6" providerId="ADAL" clId="{4B807C10-85D0-4DB4-B55F-72BC952E27F9}" dt="2023-07-03T11:49:52.851" v="23" actId="47"/>
        <pc:sldMkLst>
          <pc:docMk/>
          <pc:sldMk cId="3633098524" sldId="270"/>
        </pc:sldMkLst>
      </pc:sldChg>
      <pc:sldChg chg="del">
        <pc:chgData name="Frank  den Hartog (Stivako)" userId="e8954ba5-f58e-4b15-84aa-a396c6d28eb6" providerId="ADAL" clId="{4B807C10-85D0-4DB4-B55F-72BC952E27F9}" dt="2023-07-03T11:49:51.128" v="22" actId="47"/>
        <pc:sldMkLst>
          <pc:docMk/>
          <pc:sldMk cId="1851978206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AE6A62B-61D0-E5EE-7B70-FAAB61C92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C3E5B1-3E24-5C35-98E9-403C00D99D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EC582A-3EC7-41F1-8740-5C67F72D28E8}" type="datetimeFigureOut">
              <a:rPr lang="nl-NL"/>
              <a:pPr>
                <a:defRPr/>
              </a:pPr>
              <a:t>3-7-2023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4CF186-0B53-0723-A14B-8810AB0776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02882A-7AF8-4665-398F-F269BBEDE9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A0EC77-7B90-4C26-903C-C0C825B61F6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444E-E4CB-4895-AC95-D1A25B7AE429}" type="datetimeFigureOut">
              <a:rPr lang="nl-NL" smtClean="0"/>
              <a:t>3-7-2023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E112-592F-498A-969D-60A58696D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5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9E112-592F-498A-969D-60A58696DEB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06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6D7E0-0B06-4601-B575-32905B83D0C9}" type="datetimeFigureOut">
              <a:rPr lang="nl-NL" smtClean="0"/>
              <a:pPr>
                <a:defRPr/>
              </a:pPr>
              <a:t>3-7-2023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3DB43-9CFD-4ADF-A80A-BEBF739E67E3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7929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26402-B1F0-40E2-A833-2C71963DE858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D9870-00DB-4E14-A29F-DA630B4EEF3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172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37493-3E59-4964-B450-005CB8108E9F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2F103-33B7-493B-8D96-20F87740204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11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09540-38BE-4082-98CD-1836B8F412AC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272D6-575D-4A64-8995-E1D10494C12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28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A5FA2-660D-4269-89E9-D792D8665582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C2939-9BC1-45FF-ADAD-DBB64FC1B2B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81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4D21A-70B9-4F41-85AB-6D393C64344C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F32AC-1530-466B-A330-392D624D1F0F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61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BC64B-6EB4-42EC-9720-70F04F70A8A4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9A4C6-7998-497E-A0D7-9801590CA420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20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077BE-601A-4D1F-85FA-DD43B55A19E3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D2A74-C8B1-4460-B37C-30B092F38D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314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52CE7-BF22-4813-98B2-08636DC0A936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4D39C-32A2-41C9-8FC5-C7CF768CFCED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805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05546-9FA9-4917-BC95-7CD4EEA40E53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AB877-F438-44C4-ACEC-110A600D685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37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C5F65-49A2-42BF-AC7D-0DBAB3A3C631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401-21A5-41B9-BF1A-2245187BA9B5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5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57A4C8-F03E-46D5-AFBE-343CCF9E69A9}" type="datetimeFigureOut">
              <a:rPr lang="nl-NL" smtClean="0"/>
              <a:pPr>
                <a:defRPr/>
              </a:pPr>
              <a:t>3-7-2023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DF653D-F8B2-4619-9902-FD619B9359F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9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9D42D8F5-35F1-AF96-93E6-92786103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5727" y="2060848"/>
            <a:ext cx="6697663" cy="1646238"/>
          </a:xfrm>
        </p:spPr>
        <p:txBody>
          <a:bodyPr rtlCol="0"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nl-NL" b="1" dirty="0">
                <a:latin typeface="+mn-lt"/>
              </a:rPr>
              <a:t>Didactic model</a:t>
            </a:r>
            <a:endParaRPr lang="nl-NL" altLang="nl-NL" dirty="0">
              <a:latin typeface="+mn-lt"/>
            </a:endParaRPr>
          </a:p>
        </p:txBody>
      </p:sp>
      <p:sp>
        <p:nvSpPr>
          <p:cNvPr id="6147" name="Ondertitel 2">
            <a:extLst>
              <a:ext uri="{FF2B5EF4-FFF2-40B4-BE49-F238E27FC236}">
                <a16:creationId xmlns:a16="http://schemas.microsoft.com/office/drawing/2014/main" id="{9EC1C485-A8F3-AE1A-CE17-D93A2C601D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35960" y="2997200"/>
            <a:ext cx="3673153" cy="1096963"/>
          </a:xfrm>
        </p:spPr>
        <p:txBody>
          <a:bodyPr/>
          <a:lstStyle/>
          <a:p>
            <a:pPr eaLnBrk="1" hangingPunct="1"/>
            <a:r>
              <a:rPr lang="nl-NL" altLang="nl-NL" sz="2000" dirty="0"/>
              <a:t>DTM1 14062023</a:t>
            </a:r>
          </a:p>
          <a:p>
            <a:pPr eaLnBrk="1" hangingPunct="1"/>
            <a:r>
              <a:rPr lang="nl-NL" altLang="nl-NL" sz="2000" dirty="0"/>
              <a:t>Frank den hartog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33446A-AE92-683D-9173-60929CEFB521}"/>
              </a:ext>
            </a:extLst>
          </p:cNvPr>
          <p:cNvSpPr txBox="1"/>
          <p:nvPr/>
        </p:nvSpPr>
        <p:spPr>
          <a:xfrm>
            <a:off x="695400" y="332656"/>
            <a:ext cx="9793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/>
              <a:t>EKFI PLUS:</a:t>
            </a:r>
            <a:br>
              <a:rPr lang="en-GB" sz="2800" b="1" dirty="0"/>
            </a:br>
            <a:r>
              <a:rPr lang="en-GB" sz="2800" b="1" dirty="0"/>
              <a:t>Innovation through cooperation</a:t>
            </a:r>
            <a:endParaRPr lang="nl-NL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149" name="Afbeelding 7">
            <a:extLst>
              <a:ext uri="{FF2B5EF4-FFF2-40B4-BE49-F238E27FC236}">
                <a16:creationId xmlns:a16="http://schemas.microsoft.com/office/drawing/2014/main" id="{98FDB8F5-CD41-85DE-04BD-DAE2DB81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439068"/>
            <a:ext cx="46243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AEA26252-B864-3BB6-EECC-4ED3B63C7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65"/>
            <a:ext cx="3365673" cy="100970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2F0FC34-F543-EA5A-B5D7-890A4843A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51" y="5788483"/>
            <a:ext cx="2661172" cy="7595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060A06AD-78C3-C593-42A2-372070E6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355923"/>
            <a:ext cx="72009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Preparation phase 1</a:t>
            </a:r>
            <a:endParaRPr lang="nl-NL" altLang="nl-NL" sz="60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1B6B9C-14F4-9DC1-44CC-EFB62D59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556792"/>
            <a:ext cx="8291513" cy="3744416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/>
              <a:t>In the application and planning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Define goals, starting situation of the future  participants. Design of the method of delivery (digital and/or physical).</a:t>
            </a:r>
            <a:endParaRPr lang="nl-NL" sz="2000" dirty="0"/>
          </a:p>
          <a:p>
            <a:pPr>
              <a:defRPr/>
            </a:pPr>
            <a:r>
              <a:rPr lang="en-US" sz="2000" dirty="0"/>
              <a:t>Define the competences: defining the related knowledge, skills, attitudes for the target group </a:t>
            </a:r>
          </a:p>
          <a:p>
            <a:pPr>
              <a:defRPr/>
            </a:pPr>
            <a:r>
              <a:rPr lang="en-US" sz="2000" dirty="0"/>
              <a:t>Rough outlines on contents of the learning material </a:t>
            </a:r>
          </a:p>
          <a:p>
            <a:pPr>
              <a:defRPr/>
            </a:pPr>
            <a:r>
              <a:rPr lang="en-US" sz="2000" dirty="0"/>
              <a:t>Define the draft training schedule, level &amp; duration of the course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3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060A06AD-78C3-C593-42A2-372070E6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355923"/>
            <a:ext cx="72009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Preparation phase 2</a:t>
            </a:r>
            <a:endParaRPr lang="nl-NL" altLang="nl-NL" sz="60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1B6B9C-14F4-9DC1-44CC-EFB62D59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556792"/>
            <a:ext cx="8291513" cy="3744416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/>
              <a:t>Discuss in the group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Goals, starting situation of the future participants EQF level</a:t>
            </a:r>
          </a:p>
          <a:p>
            <a:pPr>
              <a:defRPr/>
            </a:pPr>
            <a:r>
              <a:rPr lang="en-US" sz="2000" dirty="0"/>
              <a:t>Design of the method of delivery</a:t>
            </a:r>
          </a:p>
          <a:p>
            <a:pPr>
              <a:defRPr/>
            </a:pPr>
            <a:r>
              <a:rPr lang="en-US" sz="2000" dirty="0"/>
              <a:t>Competences for the target group</a:t>
            </a:r>
          </a:p>
          <a:p>
            <a:pPr>
              <a:defRPr/>
            </a:pPr>
            <a:r>
              <a:rPr lang="en-US" sz="2000" dirty="0"/>
              <a:t>Rough outlines on contents of the learning material</a:t>
            </a:r>
          </a:p>
          <a:p>
            <a:pPr>
              <a:defRPr/>
            </a:pPr>
            <a:r>
              <a:rPr lang="en-US" sz="2000" dirty="0"/>
              <a:t>The draft training schedule, level &amp; duration of the course</a:t>
            </a:r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7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060A06AD-78C3-C593-42A2-372070E6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355923"/>
            <a:ext cx="72009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Preparation phase 3</a:t>
            </a:r>
            <a:endParaRPr lang="nl-NL" altLang="nl-NL" sz="60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1B6B9C-14F4-9DC1-44CC-EFB62D59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556792"/>
            <a:ext cx="8291513" cy="3744416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400" b="1" dirty="0"/>
              <a:t>Boundaries set in partner meeting 13 June 2023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We will develop 2 courses per output 4 and 5: one on EQF level 4-5 and one on EQF level 6</a:t>
            </a:r>
          </a:p>
          <a:p>
            <a:pPr>
              <a:defRPr/>
            </a:pPr>
            <a:r>
              <a:rPr lang="en-US" sz="2000" dirty="0"/>
              <a:t>Method of delivery in word documents: Through the various e-learning systems in the institutes, the developed material will be developed in Word so that it can later be uploaded into their own systems.</a:t>
            </a:r>
          </a:p>
          <a:p>
            <a:pPr>
              <a:defRPr/>
            </a:pPr>
            <a:r>
              <a:rPr lang="en-US" sz="2000" dirty="0"/>
              <a:t>Competences for the target group see document website</a:t>
            </a:r>
          </a:p>
          <a:p>
            <a:pPr>
              <a:defRPr/>
            </a:pPr>
            <a:r>
              <a:rPr lang="en-US" sz="2000" dirty="0"/>
              <a:t>Rough outlines on contents of the learning material</a:t>
            </a:r>
          </a:p>
          <a:p>
            <a:pPr>
              <a:defRPr/>
            </a:pPr>
            <a:r>
              <a:rPr lang="en-US" sz="2000" dirty="0"/>
              <a:t>The draft training schedule, level &amp; duration of the course: duration between 16 and 24 hours (60 minutes) interaction time with students.</a:t>
            </a:r>
          </a:p>
          <a:p>
            <a:pPr>
              <a:defRPr/>
            </a:pPr>
            <a:r>
              <a:rPr lang="en-US" sz="2000" dirty="0"/>
              <a:t>Amount of pages: 60-80 pages</a:t>
            </a:r>
          </a:p>
          <a:p>
            <a:pPr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9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>
            <a:extLst>
              <a:ext uri="{FF2B5EF4-FFF2-40B4-BE49-F238E27FC236}">
                <a16:creationId xmlns:a16="http://schemas.microsoft.com/office/drawing/2014/main" id="{060A06AD-78C3-C593-42A2-372070E63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355923"/>
            <a:ext cx="907300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Teachers manual </a:t>
            </a:r>
            <a:r>
              <a:rPr lang="en-GB" altLang="nl-NL" sz="2400" dirty="0">
                <a:latin typeface="+mn-lt"/>
              </a:rPr>
              <a:t>(per unit of learning) </a:t>
            </a:r>
            <a:endParaRPr lang="nl-NL" altLang="nl-NL" sz="24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1B6B9C-14F4-9DC1-44CC-EFB62D59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9" y="1556793"/>
            <a:ext cx="8280920" cy="144016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8000" dirty="0"/>
              <a:t>Goals: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8000" dirty="0"/>
              <a:t>Subgoals: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8000" dirty="0" err="1"/>
              <a:t>Objectives</a:t>
            </a:r>
            <a:r>
              <a:rPr lang="nl-NL" sz="8000" dirty="0"/>
              <a:t>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NL" sz="8000" dirty="0" err="1"/>
              <a:t>Starting</a:t>
            </a:r>
            <a:r>
              <a:rPr lang="nl-NL" sz="8000" dirty="0"/>
              <a:t> </a:t>
            </a:r>
            <a:r>
              <a:rPr lang="nl-NL" sz="8000" dirty="0" err="1"/>
              <a:t>situation</a:t>
            </a:r>
            <a:r>
              <a:rPr lang="nl-NL" sz="8000" dirty="0"/>
              <a:t>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nl-NL" sz="3200" dirty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E67DECF-2059-FFDA-20F0-B117A2036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42713"/>
              </p:ext>
            </p:extLst>
          </p:nvPr>
        </p:nvGraphicFramePr>
        <p:xfrm>
          <a:off x="1415480" y="3140968"/>
          <a:ext cx="7777164" cy="34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22">
                <a:tc>
                  <a:txBody>
                    <a:bodyPr/>
                    <a:lstStyle/>
                    <a:p>
                      <a:r>
                        <a:rPr lang="nl-NL" sz="1600" dirty="0"/>
                        <a:t>Time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What</a:t>
                      </a:r>
                      <a:endParaRPr lang="nl-NL" sz="16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How</a:t>
                      </a:r>
                      <a:endParaRPr lang="nl-NL" sz="16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Media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553">
                <a:tc>
                  <a:txBody>
                    <a:bodyPr/>
                    <a:lstStyle/>
                    <a:p>
                      <a:endParaRPr lang="nl-NL" sz="1800" dirty="0"/>
                    </a:p>
                    <a:p>
                      <a:r>
                        <a:rPr lang="nl-NL" sz="1800" dirty="0" err="1"/>
                        <a:t>Introduction</a:t>
                      </a:r>
                      <a:endParaRPr lang="nl-NL" sz="1800" dirty="0"/>
                    </a:p>
                    <a:p>
                      <a:endParaRPr lang="nl-NL" sz="1800" dirty="0"/>
                    </a:p>
                    <a:p>
                      <a:endParaRPr lang="nl-NL" sz="1800" dirty="0"/>
                    </a:p>
                    <a:p>
                      <a:r>
                        <a:rPr lang="nl-NL" sz="1800" dirty="0"/>
                        <a:t>Core</a:t>
                      </a:r>
                    </a:p>
                    <a:p>
                      <a:endParaRPr lang="nl-NL" sz="1800" dirty="0"/>
                    </a:p>
                    <a:p>
                      <a:endParaRPr lang="nl-NL" sz="1800" dirty="0"/>
                    </a:p>
                    <a:p>
                      <a:r>
                        <a:rPr lang="nl-NL" sz="1800" dirty="0" err="1"/>
                        <a:t>Closure</a:t>
                      </a:r>
                      <a:endParaRPr lang="nl-NL" sz="1800" dirty="0"/>
                    </a:p>
                    <a:p>
                      <a:endParaRPr lang="nl-NL" sz="1800" dirty="0"/>
                    </a:p>
                    <a:p>
                      <a:endParaRPr lang="nl-NL" sz="1800" dirty="0"/>
                    </a:p>
                    <a:p>
                      <a:endParaRPr lang="nl-NL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3">
            <a:extLst>
              <a:ext uri="{FF2B5EF4-FFF2-40B4-BE49-F238E27FC236}">
                <a16:creationId xmlns:a16="http://schemas.microsoft.com/office/drawing/2014/main" id="{1EEA310D-C757-A4C5-5B9A-9A960942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89693"/>
            <a:ext cx="8069262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29CE4208-EB51-F61D-C75F-CDA04FC23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592" y="4869160"/>
            <a:ext cx="7993062" cy="10969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000" dirty="0"/>
              <a:t>Learning is a process in which people from a certain starting situation will gain knowledge, skills and attitudes, which they will use to reach a certain set of goals.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nl-NL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0476925-DF7B-1EF6-7DE0-B03B243E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588" y="1052513"/>
            <a:ext cx="7777162" cy="52562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Depending on the starting situation of the learner (= IST situation) and the knowledge, skills and attitude aspects necessary to successfully carry out the task (= </a:t>
            </a:r>
            <a:r>
              <a:rPr lang="en-GB" sz="2000" dirty="0" err="1"/>
              <a:t>Soll</a:t>
            </a:r>
            <a:r>
              <a:rPr lang="en-GB" sz="2000" dirty="0"/>
              <a:t> situation) the learning objectives are established.</a:t>
            </a:r>
            <a:endParaRPr lang="nl-NL" sz="2000" dirty="0"/>
          </a:p>
        </p:txBody>
      </p:sp>
      <p:pic>
        <p:nvPicPr>
          <p:cNvPr id="4" name="Afbeelding 3" descr="Afbeelding met persoon, Menselijk gezicht, computer, kleding&#10;&#10;Automatisch gegenereerde beschrijving">
            <a:extLst>
              <a:ext uri="{FF2B5EF4-FFF2-40B4-BE49-F238E27FC236}">
                <a16:creationId xmlns:a16="http://schemas.microsoft.com/office/drawing/2014/main" id="{02FE5851-D6A8-B669-8283-B56AC116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132856"/>
            <a:ext cx="4320480" cy="3545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C74AD4EB-3CA0-B0F1-79F1-BF2FB8561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588" y="1052513"/>
            <a:ext cx="8064500" cy="52562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In the training (= learning situation), the learning content is offered by a teacher (= teaching methods) to the student (= group form) using media</a:t>
            </a:r>
            <a:r>
              <a:rPr lang="en-GB" sz="1350" dirty="0"/>
              <a:t>.</a:t>
            </a:r>
            <a:endParaRPr lang="nl-NL" sz="1350" dirty="0"/>
          </a:p>
        </p:txBody>
      </p:sp>
      <p:pic>
        <p:nvPicPr>
          <p:cNvPr id="10243" name="Afbeelding 3">
            <a:extLst>
              <a:ext uri="{FF2B5EF4-FFF2-40B4-BE49-F238E27FC236}">
                <a16:creationId xmlns:a16="http://schemas.microsoft.com/office/drawing/2014/main" id="{E29DBAAD-4818-CD82-8A3B-9E0761C3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844675"/>
            <a:ext cx="475297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48754A8B-BE56-2848-4083-8E1564C9B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976" y="260648"/>
            <a:ext cx="7772400" cy="1470025"/>
          </a:xfrm>
        </p:spPr>
        <p:txBody>
          <a:bodyPr rtlCol="0" anchor="t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nl-NL" b="1" dirty="0">
                <a:latin typeface="+mn-lt"/>
              </a:rPr>
              <a:t>Objectives</a:t>
            </a:r>
            <a:endParaRPr lang="nl-NL" altLang="nl-NL" dirty="0">
              <a:latin typeface="+mn-lt"/>
            </a:endParaRPr>
          </a:p>
        </p:txBody>
      </p:sp>
      <p:sp>
        <p:nvSpPr>
          <p:cNvPr id="11267" name="Ondertitel 2">
            <a:extLst>
              <a:ext uri="{FF2B5EF4-FFF2-40B4-BE49-F238E27FC236}">
                <a16:creationId xmlns:a16="http://schemas.microsoft.com/office/drawing/2014/main" id="{659D4263-EE17-F289-C73F-3A7E583F42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00150" y="1484313"/>
            <a:ext cx="8999538" cy="4897437"/>
          </a:xfrm>
        </p:spPr>
        <p:txBody>
          <a:bodyPr>
            <a:norm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en-GB" altLang="nl-NL" sz="2000" dirty="0">
              <a:solidFill>
                <a:schemeClr val="tx1"/>
              </a:solidFill>
            </a:endParaRPr>
          </a:p>
          <a:p>
            <a:pPr algn="l" eaLnBrk="1" hangingPunct="1">
              <a:buFont typeface="Arial" panose="020B0604020202020204" pitchFamily="34" charset="0"/>
              <a:buNone/>
            </a:pPr>
            <a:endParaRPr lang="en-GB" altLang="nl-NL" sz="2000" dirty="0"/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GB" altLang="nl-NL" sz="2000" dirty="0">
                <a:solidFill>
                  <a:schemeClr val="tx1"/>
                </a:solidFill>
              </a:rPr>
              <a:t>Abstract</a:t>
            </a:r>
            <a:endParaRPr lang="nl-NL" altLang="nl-NL" sz="2000" dirty="0">
              <a:solidFill>
                <a:schemeClr val="tx1"/>
              </a:solidFill>
            </a:endParaRPr>
          </a:p>
          <a:p>
            <a:pPr marL="2870200" lvl="1" indent="-1524000" algn="l" eaLnBrk="1" hangingPunct="1">
              <a:buFont typeface="Arial" panose="020B0604020202020204" pitchFamily="34" charset="0"/>
              <a:buNone/>
            </a:pPr>
            <a:r>
              <a:rPr lang="en-GB" altLang="nl-NL" sz="2000" b="1" dirty="0"/>
              <a:t>General goals</a:t>
            </a:r>
            <a:r>
              <a:rPr lang="en-GB" altLang="nl-NL" sz="2000" dirty="0"/>
              <a:t>: Final objectives formulated to </a:t>
            </a:r>
            <a:r>
              <a:rPr lang="en-GB" altLang="nl-NL" sz="2000" dirty="0" err="1"/>
              <a:t>behavior</a:t>
            </a:r>
            <a:r>
              <a:rPr lang="en-GB" altLang="nl-NL" sz="2000" dirty="0"/>
              <a:t> and   content. </a:t>
            </a:r>
          </a:p>
          <a:p>
            <a:pPr marL="3138488" lvl="1" indent="-1792288" algn="l" eaLnBrk="1" hangingPunct="1">
              <a:buFont typeface="Arial" panose="020B0604020202020204" pitchFamily="34" charset="0"/>
              <a:buNone/>
            </a:pPr>
            <a:endParaRPr lang="nl-NL" altLang="nl-NL" sz="2000" dirty="0"/>
          </a:p>
          <a:p>
            <a:pPr marL="2959100" lvl="1" indent="-1612900" algn="l" eaLnBrk="1" hangingPunct="1">
              <a:buFont typeface="Arial" panose="020B0604020202020204" pitchFamily="34" charset="0"/>
              <a:buNone/>
            </a:pPr>
            <a:r>
              <a:rPr lang="en-GB" altLang="nl-NL" sz="2000" b="1" dirty="0"/>
              <a:t>Subgoals:</a:t>
            </a:r>
            <a:r>
              <a:rPr lang="en-GB" altLang="nl-NL" sz="2000" dirty="0"/>
              <a:t>          Formulated in terms of final </a:t>
            </a:r>
            <a:r>
              <a:rPr lang="en-GB" altLang="nl-NL" sz="2000" dirty="0" err="1"/>
              <a:t>behavior</a:t>
            </a:r>
            <a:r>
              <a:rPr lang="en-GB" altLang="nl-NL" sz="2000" dirty="0"/>
              <a:t>. A cluster of  subgoals is a general goal. </a:t>
            </a:r>
          </a:p>
          <a:p>
            <a:pPr marL="3136900" lvl="1" indent="-1790700" algn="l" eaLnBrk="1" hangingPunct="1">
              <a:buFont typeface="Arial" panose="020B0604020202020204" pitchFamily="34" charset="0"/>
              <a:buNone/>
            </a:pPr>
            <a:endParaRPr lang="nl-NL" altLang="nl-NL" sz="2000" dirty="0"/>
          </a:p>
          <a:p>
            <a:pPr marL="2959100" lvl="1" indent="-1612900" algn="l" eaLnBrk="1" hangingPunct="1">
              <a:buFont typeface="Arial" panose="020B0604020202020204" pitchFamily="34" charset="0"/>
              <a:buNone/>
            </a:pPr>
            <a:r>
              <a:rPr lang="en-GB" altLang="nl-NL" sz="2000" b="1" dirty="0"/>
              <a:t>Objectives:</a:t>
            </a:r>
            <a:r>
              <a:rPr lang="en-GB" altLang="nl-NL" sz="2000" dirty="0"/>
              <a:t>	Formulated in specific changes in </a:t>
            </a:r>
            <a:r>
              <a:rPr lang="en-GB" altLang="nl-NL" sz="2000" dirty="0" err="1"/>
              <a:t>behavior</a:t>
            </a:r>
            <a:r>
              <a:rPr lang="en-GB" altLang="nl-NL" sz="2000" dirty="0"/>
              <a:t>, such as end result of learning activities. </a:t>
            </a:r>
            <a:endParaRPr lang="nl-NL" altLang="nl-NL" sz="2000" dirty="0"/>
          </a:p>
          <a:p>
            <a:pPr marL="3138488" lvl="1" indent="-1792288" algn="l" eaLnBrk="1" hangingPunct="1">
              <a:buFont typeface="Arial" panose="020B0604020202020204" pitchFamily="34" charset="0"/>
              <a:buNone/>
              <a:tabLst>
                <a:tab pos="2959100" algn="l"/>
              </a:tabLst>
            </a:pPr>
            <a:r>
              <a:rPr lang="en-GB" altLang="nl-NL" sz="2000" dirty="0"/>
              <a:t>	Cluster of objectives from a subgoal. </a:t>
            </a:r>
            <a:endParaRPr lang="nl-NL" altLang="nl-NL" sz="2000" dirty="0"/>
          </a:p>
          <a:p>
            <a:pPr algn="l" eaLnBrk="1" hangingPunct="1">
              <a:buFont typeface="Arial" panose="020B0604020202020204" pitchFamily="34" charset="0"/>
              <a:buNone/>
              <a:tabLst>
                <a:tab pos="2959100" algn="l"/>
              </a:tabLst>
            </a:pPr>
            <a:endParaRPr lang="en-GB" altLang="nl-NL" sz="2000" dirty="0">
              <a:solidFill>
                <a:schemeClr val="tx1"/>
              </a:solidFill>
            </a:endParaRP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GB" altLang="nl-NL" sz="2000" dirty="0">
                <a:solidFill>
                  <a:schemeClr val="tx1"/>
                </a:solidFill>
              </a:rPr>
              <a:t>Concrete </a:t>
            </a:r>
            <a:endParaRPr lang="nl-NL" altLang="nl-NL" sz="2000" dirty="0">
              <a:solidFill>
                <a:schemeClr val="tx1"/>
              </a:solidFill>
            </a:endParaRPr>
          </a:p>
          <a:p>
            <a:pPr algn="l" eaLnBrk="1" hangingPunct="1"/>
            <a:endParaRPr lang="nl-NL" altLang="nl-NL" sz="2400" dirty="0">
              <a:solidFill>
                <a:srgbClr val="7F7F7F"/>
              </a:solidFill>
            </a:endParaRPr>
          </a:p>
        </p:txBody>
      </p:sp>
      <p:sp>
        <p:nvSpPr>
          <p:cNvPr id="4" name="PIJL-OMLAAG 3">
            <a:extLst>
              <a:ext uri="{FF2B5EF4-FFF2-40B4-BE49-F238E27FC236}">
                <a16:creationId xmlns:a16="http://schemas.microsoft.com/office/drawing/2014/main" id="{5656CD1D-E83B-B473-E50B-5E07517BC341}"/>
              </a:ext>
            </a:extLst>
          </p:cNvPr>
          <p:cNvSpPr/>
          <p:nvPr/>
        </p:nvSpPr>
        <p:spPr>
          <a:xfrm flipH="1">
            <a:off x="1559496" y="2852936"/>
            <a:ext cx="360362" cy="2303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5E56B404-D4F5-BDF3-1E6C-7C3CEA51F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758" y="476672"/>
            <a:ext cx="7767638" cy="1646238"/>
          </a:xfrm>
        </p:spPr>
        <p:txBody>
          <a:bodyPr rtlCol="0" anchor="t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nl-NL" b="1" dirty="0">
                <a:latin typeface="+mn-lt"/>
              </a:rPr>
              <a:t>Organize objectives</a:t>
            </a:r>
            <a:endParaRPr lang="nl-NL" altLang="nl-NL" dirty="0"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FB48F8-7815-B4DB-55D9-29BB981F2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448" y="1628800"/>
            <a:ext cx="7119938" cy="1096963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1. Knowledge (cognitive) </a:t>
            </a:r>
            <a:endParaRPr lang="nl-NL" sz="2000" dirty="0"/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2. Skills (psycho motor)</a:t>
            </a:r>
            <a:endParaRPr lang="nl-NL" sz="2000" dirty="0"/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3. Attitude (affective goals/targets)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nl-NL" sz="1350" dirty="0"/>
          </a:p>
        </p:txBody>
      </p:sp>
      <p:pic>
        <p:nvPicPr>
          <p:cNvPr id="12291" name="Afbeelding 3">
            <a:extLst>
              <a:ext uri="{FF2B5EF4-FFF2-40B4-BE49-F238E27FC236}">
                <a16:creationId xmlns:a16="http://schemas.microsoft.com/office/drawing/2014/main" id="{8AE2D060-B840-00F7-F8EA-1A054A23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48" y="1598250"/>
            <a:ext cx="6346446" cy="485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A6D68362-C4CB-6AF8-4850-618F2D986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741" y="273050"/>
            <a:ext cx="7772400" cy="1470025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nl-NL" sz="6700" dirty="0">
                <a:latin typeface="+mn-lt"/>
              </a:rPr>
              <a:t>Knowledge</a:t>
            </a:r>
            <a:br>
              <a:rPr lang="nl-NL" altLang="nl-NL" dirty="0"/>
            </a:br>
            <a:endParaRPr lang="nl-NL" alt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D123B5-92E9-9BAD-EEED-3609CF00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504" y="1628800"/>
            <a:ext cx="9505950" cy="4679950"/>
          </a:xfrm>
        </p:spPr>
        <p:txBody>
          <a:bodyPr rtlCol="0">
            <a:normAutofit/>
          </a:bodyPr>
          <a:lstStyle/>
          <a:p>
            <a:pPr marL="3317875" indent="-3317875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</a:t>
            </a:r>
            <a:r>
              <a:rPr lang="nl-NL" sz="2000" dirty="0" err="1"/>
              <a:t>Knowledge</a:t>
            </a:r>
            <a:r>
              <a:rPr lang="nl-NL" sz="2000" dirty="0"/>
              <a:t> </a:t>
            </a:r>
            <a:r>
              <a:rPr lang="nl-NL" sz="1400" dirty="0"/>
              <a:t>(to </a:t>
            </a:r>
            <a:r>
              <a:rPr lang="nl-NL" sz="1400" dirty="0" err="1"/>
              <a:t>know</a:t>
            </a:r>
            <a:r>
              <a:rPr lang="nl-NL" sz="1400" dirty="0"/>
              <a:t>)</a:t>
            </a:r>
            <a:r>
              <a:rPr lang="en-GB" sz="2000" dirty="0"/>
              <a:t>: 	</a:t>
            </a:r>
            <a:r>
              <a:rPr lang="nl-NL" sz="2000" dirty="0" err="1"/>
              <a:t>Literally</a:t>
            </a:r>
            <a:r>
              <a:rPr lang="nl-NL" sz="2000" dirty="0"/>
              <a:t> reproduce</a:t>
            </a:r>
            <a:r>
              <a:rPr lang="en-GB" sz="2000" dirty="0"/>
              <a:t>.</a:t>
            </a:r>
            <a:endParaRPr lang="nl-NL" sz="2000" dirty="0"/>
          </a:p>
          <a:p>
            <a:pPr algn="l" defTabSz="110648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nl-NL" sz="2000" dirty="0" err="1"/>
              <a:t>Comprehension</a:t>
            </a:r>
            <a:r>
              <a:rPr lang="nl-NL" sz="2000" dirty="0"/>
              <a:t> </a:t>
            </a:r>
            <a:r>
              <a:rPr lang="nl-NL" sz="1400" dirty="0"/>
              <a:t>(</a:t>
            </a:r>
            <a:r>
              <a:rPr lang="nl-NL" sz="1400" dirty="0" err="1"/>
              <a:t>understanding</a:t>
            </a:r>
            <a:r>
              <a:rPr lang="nl-NL" sz="1400" dirty="0"/>
              <a:t>)</a:t>
            </a:r>
            <a:r>
              <a:rPr lang="en-GB" sz="2000" dirty="0"/>
              <a:t>:    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able</a:t>
            </a:r>
            <a:r>
              <a:rPr lang="nl-NL" sz="2000" dirty="0"/>
              <a:t> to </a:t>
            </a:r>
            <a:r>
              <a:rPr lang="nl-NL" sz="2000" dirty="0" err="1"/>
              <a:t>use</a:t>
            </a:r>
            <a:r>
              <a:rPr lang="nl-NL" sz="2000" dirty="0"/>
              <a:t> contents, to  </a:t>
            </a:r>
            <a:r>
              <a:rPr lang="nl-NL" sz="2000" dirty="0" err="1"/>
              <a:t>transform</a:t>
            </a:r>
            <a:r>
              <a:rPr lang="en-GB" sz="2000" dirty="0"/>
              <a:t>.</a:t>
            </a:r>
            <a:endParaRPr lang="nl-NL" sz="2000" dirty="0"/>
          </a:p>
          <a:p>
            <a:pPr marL="3317875" indent="-3317875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Practice:   	Simply be able to choose, without </a:t>
            </a:r>
            <a:r>
              <a:rPr lang="nl-NL" sz="2000" dirty="0"/>
              <a:t>the </a:t>
            </a:r>
            <a:r>
              <a:rPr lang="nl-NL" sz="2000" dirty="0" err="1"/>
              <a:t>use</a:t>
            </a:r>
            <a:r>
              <a:rPr lang="nl-NL" sz="2000" dirty="0"/>
              <a:t>   </a:t>
            </a:r>
          </a:p>
          <a:p>
            <a:pPr marL="3319463" indent="-3319463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000" dirty="0"/>
              <a:t>                                                          </a:t>
            </a:r>
            <a:r>
              <a:rPr lang="nl-NL" sz="2000" dirty="0" err="1"/>
              <a:t>and</a:t>
            </a:r>
            <a:r>
              <a:rPr lang="nl-NL" sz="2000" dirty="0"/>
              <a:t>/or help of </a:t>
            </a:r>
            <a:r>
              <a:rPr lang="nl-NL" sz="2000" dirty="0" err="1"/>
              <a:t>knowledge</a:t>
            </a:r>
            <a:r>
              <a:rPr lang="nl-NL" sz="2000" dirty="0"/>
              <a:t> on </a:t>
            </a:r>
            <a:r>
              <a:rPr lang="nl-NL" sz="2000" dirty="0" err="1"/>
              <a:t>rules</a:t>
            </a:r>
            <a:r>
              <a:rPr lang="nl-NL" sz="2000" dirty="0"/>
              <a:t>, </a:t>
            </a:r>
            <a:r>
              <a:rPr lang="nl-NL" sz="2000" dirty="0" err="1"/>
              <a:t>principles</a:t>
            </a:r>
            <a:r>
              <a:rPr lang="nl-NL" sz="2000" dirty="0"/>
              <a:t>, </a:t>
            </a:r>
            <a:r>
              <a:rPr lang="nl-NL" sz="2000" dirty="0" err="1"/>
              <a:t>regulations</a:t>
            </a:r>
            <a:r>
              <a:rPr lang="nl-NL" sz="2000" dirty="0"/>
              <a:t> or </a:t>
            </a:r>
            <a:r>
              <a:rPr lang="nl-NL" sz="2000" dirty="0" err="1"/>
              <a:t>methods</a:t>
            </a:r>
            <a:r>
              <a:rPr lang="nl-NL" sz="2000" dirty="0"/>
              <a:t>   etc. </a:t>
            </a:r>
          </a:p>
          <a:p>
            <a:pPr marL="3317875" indent="-3317875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Analysis:   	R</a:t>
            </a:r>
            <a:r>
              <a:rPr lang="nl-NL" sz="2000" dirty="0" err="1"/>
              <a:t>easoning</a:t>
            </a:r>
            <a:r>
              <a:rPr lang="nl-NL" sz="2000" dirty="0"/>
              <a:t>, </a:t>
            </a:r>
            <a:r>
              <a:rPr lang="nl-NL" sz="2000" dirty="0" err="1"/>
              <a:t>choose</a:t>
            </a:r>
            <a:r>
              <a:rPr lang="nl-NL" sz="2000" dirty="0"/>
              <a:t> from options and </a:t>
            </a:r>
            <a:r>
              <a:rPr lang="nl-NL" sz="2000" dirty="0" err="1"/>
              <a:t>try</a:t>
            </a:r>
            <a:r>
              <a:rPr lang="nl-NL" sz="2000" dirty="0"/>
              <a:t> to </a:t>
            </a:r>
            <a:r>
              <a:rPr lang="nl-NL" sz="2000" dirty="0" err="1"/>
              <a:t>reach</a:t>
            </a:r>
            <a:r>
              <a:rPr lang="nl-NL" sz="2000" dirty="0"/>
              <a:t> a 	       solution.</a:t>
            </a:r>
          </a:p>
          <a:p>
            <a:pPr marL="3317875" indent="-3317875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Synthesis:                                     </a:t>
            </a:r>
            <a:r>
              <a:rPr lang="nl-NL" sz="2000" dirty="0"/>
              <a:t>Creative thinking: putting </a:t>
            </a:r>
            <a:r>
              <a:rPr lang="nl-NL" sz="2000" dirty="0" err="1"/>
              <a:t>together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elements</a:t>
            </a:r>
            <a:r>
              <a:rPr lang="nl-NL" sz="2000" dirty="0"/>
              <a:t> </a:t>
            </a:r>
            <a:r>
              <a:rPr lang="nl-NL" sz="2000" dirty="0" err="1"/>
              <a:t>into</a:t>
            </a:r>
            <a:r>
              <a:rPr lang="nl-NL" sz="2000" dirty="0"/>
              <a:t>  a </a:t>
            </a:r>
            <a:r>
              <a:rPr lang="nl-NL" sz="2000" dirty="0" err="1"/>
              <a:t>united</a:t>
            </a:r>
            <a:r>
              <a:rPr lang="nl-NL" sz="2000" dirty="0"/>
              <a:t> </a:t>
            </a:r>
            <a:r>
              <a:rPr lang="nl-NL" sz="2000" dirty="0" err="1"/>
              <a:t>whole</a:t>
            </a:r>
            <a:r>
              <a:rPr lang="nl-NL" sz="2000" dirty="0"/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Criticize</a:t>
            </a:r>
            <a:r>
              <a:rPr lang="en-US" sz="2000" dirty="0"/>
              <a:t>:    	                          </a:t>
            </a:r>
            <a:r>
              <a:rPr lang="nl-NL" sz="2000" dirty="0" err="1"/>
              <a:t>Used</a:t>
            </a:r>
            <a:r>
              <a:rPr lang="nl-NL" sz="2000" dirty="0"/>
              <a:t> as a </a:t>
            </a:r>
            <a:r>
              <a:rPr lang="nl-NL" sz="2000" dirty="0" err="1"/>
              <a:t>result</a:t>
            </a:r>
            <a:r>
              <a:rPr lang="nl-NL" sz="2000" dirty="0"/>
              <a:t> of </a:t>
            </a:r>
            <a:r>
              <a:rPr lang="nl-NL" sz="2000" dirty="0" err="1"/>
              <a:t>critical</a:t>
            </a:r>
            <a:r>
              <a:rPr lang="nl-NL" sz="2000" dirty="0"/>
              <a:t> thinking.</a:t>
            </a: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nl-NL" sz="2400" dirty="0"/>
          </a:p>
        </p:txBody>
      </p:sp>
      <p:sp>
        <p:nvSpPr>
          <p:cNvPr id="4" name="PIJL-OMLAAG 3">
            <a:extLst>
              <a:ext uri="{FF2B5EF4-FFF2-40B4-BE49-F238E27FC236}">
                <a16:creationId xmlns:a16="http://schemas.microsoft.com/office/drawing/2014/main" id="{F8C9175C-5F0F-782C-8DF5-82FF52B61BCC}"/>
              </a:ext>
            </a:extLst>
          </p:cNvPr>
          <p:cNvSpPr/>
          <p:nvPr/>
        </p:nvSpPr>
        <p:spPr>
          <a:xfrm flipH="1">
            <a:off x="998430" y="1738600"/>
            <a:ext cx="360362" cy="3486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3">
            <a:extLst>
              <a:ext uri="{FF2B5EF4-FFF2-40B4-BE49-F238E27FC236}">
                <a16:creationId xmlns:a16="http://schemas.microsoft.com/office/drawing/2014/main" id="{52D7BE45-5755-053E-19F7-BBBCF16A9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48" y="116632"/>
            <a:ext cx="81375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Skills</a:t>
            </a:r>
            <a:endParaRPr lang="nl-NL" altLang="nl-NL" sz="60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5F13B32-2893-5CD6-A478-E950E693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638" y="1446213"/>
            <a:ext cx="8594725" cy="3879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 </a:t>
            </a:r>
            <a:r>
              <a:rPr lang="nl-NL" sz="2000" dirty="0" err="1"/>
              <a:t>Perception</a:t>
            </a:r>
            <a:r>
              <a:rPr lang="en-GB" sz="2000" dirty="0"/>
              <a:t>: 		V</a:t>
            </a:r>
            <a:r>
              <a:rPr lang="nl-NL" sz="2000" dirty="0" err="1"/>
              <a:t>isual</a:t>
            </a:r>
            <a:r>
              <a:rPr lang="nl-NL" sz="2000" dirty="0"/>
              <a:t>, </a:t>
            </a:r>
            <a:r>
              <a:rPr lang="nl-NL" sz="2000" dirty="0" err="1"/>
              <a:t>tactile</a:t>
            </a:r>
            <a:r>
              <a:rPr lang="nl-NL" sz="2000" dirty="0"/>
              <a:t>, taste, </a:t>
            </a:r>
            <a:r>
              <a:rPr lang="nl-NL" sz="2000" dirty="0" err="1"/>
              <a:t>smell</a:t>
            </a:r>
            <a:r>
              <a:rPr lang="nl-NL" sz="20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</a:t>
            </a:r>
            <a:r>
              <a:rPr lang="nl-NL" sz="2000" dirty="0" err="1"/>
              <a:t>Simulation</a:t>
            </a:r>
            <a:r>
              <a:rPr lang="en-US" sz="2000" dirty="0"/>
              <a:t>: 		Be able to imitate the action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</a:t>
            </a:r>
            <a:r>
              <a:rPr lang="nl-NL" sz="2000" dirty="0" err="1"/>
              <a:t>Automatism</a:t>
            </a:r>
            <a:r>
              <a:rPr lang="en-GB" sz="2000" dirty="0"/>
              <a:t>: 		</a:t>
            </a:r>
            <a:r>
              <a:rPr lang="nl-NL" sz="2000" dirty="0" err="1"/>
              <a:t>Independently</a:t>
            </a:r>
            <a:r>
              <a:rPr lang="nl-NL" sz="2000" dirty="0"/>
              <a:t> </a:t>
            </a:r>
            <a:r>
              <a:rPr lang="nl-NL" sz="2000" dirty="0" err="1"/>
              <a:t>perform</a:t>
            </a:r>
            <a:r>
              <a:rPr lang="nl-NL" sz="2000" dirty="0"/>
              <a:t> </a:t>
            </a:r>
            <a:r>
              <a:rPr lang="nl-NL" sz="2000" dirty="0" err="1"/>
              <a:t>actions</a:t>
            </a:r>
            <a:r>
              <a:rPr lang="en-GB" sz="2000" dirty="0"/>
              <a:t>.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</a:t>
            </a:r>
            <a:r>
              <a:rPr lang="nl-NL" sz="2000" dirty="0" err="1"/>
              <a:t>Application</a:t>
            </a:r>
            <a:r>
              <a:rPr lang="en-GB" sz="2000" dirty="0"/>
              <a:t>: 		Be able to r</a:t>
            </a:r>
            <a:r>
              <a:rPr lang="nl-NL" sz="2000" dirty="0" err="1"/>
              <a:t>un</a:t>
            </a:r>
            <a:r>
              <a:rPr lang="nl-NL" sz="2000" dirty="0"/>
              <a:t> in </a:t>
            </a:r>
            <a:r>
              <a:rPr lang="nl-NL" sz="2000" dirty="0" err="1"/>
              <a:t>new</a:t>
            </a:r>
            <a:r>
              <a:rPr lang="nl-NL" sz="2000" dirty="0"/>
              <a:t> </a:t>
            </a:r>
            <a:r>
              <a:rPr lang="nl-NL" sz="2000" dirty="0" err="1"/>
              <a:t>situations</a:t>
            </a:r>
            <a:r>
              <a:rPr lang="en-GB" sz="2000" dirty="0"/>
              <a:t>.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 marL="2060575" indent="-206057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</a:t>
            </a:r>
            <a:r>
              <a:rPr lang="nl-NL" sz="2000" dirty="0" err="1"/>
              <a:t>Originality</a:t>
            </a:r>
            <a:r>
              <a:rPr lang="nl-NL" sz="2000" dirty="0"/>
              <a:t>:</a:t>
            </a:r>
            <a:r>
              <a:rPr lang="en-US" sz="2000" dirty="0"/>
              <a:t> 	            </a:t>
            </a:r>
            <a:r>
              <a:rPr lang="nl-NL" sz="2000" dirty="0" err="1"/>
              <a:t>Creatively</a:t>
            </a:r>
            <a:r>
              <a:rPr lang="nl-NL" sz="2000" dirty="0"/>
              <a:t> </a:t>
            </a:r>
            <a:r>
              <a:rPr lang="nl-NL" sz="2000" dirty="0" err="1"/>
              <a:t>creating</a:t>
            </a:r>
            <a:r>
              <a:rPr lang="nl-NL" sz="2000" dirty="0"/>
              <a:t> new </a:t>
            </a:r>
            <a:r>
              <a:rPr lang="nl-NL" sz="2000" dirty="0" err="1"/>
              <a:t>ways</a:t>
            </a:r>
            <a:r>
              <a:rPr lang="nl-NL" sz="2000" dirty="0"/>
              <a:t> in </a:t>
            </a:r>
            <a:r>
              <a:rPr lang="nl-NL" sz="2000" dirty="0" err="1"/>
              <a:t>dealing</a:t>
            </a:r>
            <a:r>
              <a:rPr lang="nl-NL" sz="2000" dirty="0"/>
              <a:t> with</a:t>
            </a:r>
          </a:p>
          <a:p>
            <a:pPr marL="2060575" indent="-206057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000" dirty="0"/>
              <a:t>	            </a:t>
            </a:r>
            <a:r>
              <a:rPr lang="nl-NL" sz="2000" dirty="0" err="1"/>
              <a:t>material</a:t>
            </a:r>
            <a:r>
              <a:rPr lang="nl-NL" sz="2000" dirty="0"/>
              <a:t> or </a:t>
            </a:r>
            <a:r>
              <a:rPr lang="nl-NL" sz="2000" dirty="0" err="1"/>
              <a:t>objects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nl-NL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JL-OMLAAG 3">
            <a:extLst>
              <a:ext uri="{FF2B5EF4-FFF2-40B4-BE49-F238E27FC236}">
                <a16:creationId xmlns:a16="http://schemas.microsoft.com/office/drawing/2014/main" id="{D4769458-927D-9FC6-B9F5-E3C23DD9B36B}"/>
              </a:ext>
            </a:extLst>
          </p:cNvPr>
          <p:cNvSpPr/>
          <p:nvPr/>
        </p:nvSpPr>
        <p:spPr>
          <a:xfrm flipH="1">
            <a:off x="1200150" y="1476375"/>
            <a:ext cx="360363" cy="3824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>
            <a:extLst>
              <a:ext uri="{FF2B5EF4-FFF2-40B4-BE49-F238E27FC236}">
                <a16:creationId xmlns:a16="http://schemas.microsoft.com/office/drawing/2014/main" id="{327CBF1F-E7D6-D460-4C55-A304A8123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4468" y="55563"/>
            <a:ext cx="6911975" cy="15017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l-NL" sz="6000" dirty="0">
                <a:latin typeface="+mn-lt"/>
              </a:rPr>
              <a:t>Attitude</a:t>
            </a:r>
            <a:endParaRPr lang="nl-NL" altLang="nl-NL" sz="6000" dirty="0">
              <a:latin typeface="+mn-lt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0C731C2-9377-0438-DE24-486FF1408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557338"/>
            <a:ext cx="7650162" cy="38814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To muster attention: 		Open up.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 marL="3051175" indent="-305117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Accepting: 		Be willing – acceptant.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Willingness to respond: 	                 To respond / react to.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Appreciation: 	 		Identify with.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Organization of values: 		Values that </a:t>
            </a:r>
            <a:r>
              <a:rPr lang="en-GB" sz="2000" dirty="0" err="1"/>
              <a:t>interralate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/>
              <a:t>- Character: 			Strongest level of internalization</a:t>
            </a:r>
            <a:endParaRPr lang="nl-N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nl-NL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JL-OMLAAG 3">
            <a:extLst>
              <a:ext uri="{FF2B5EF4-FFF2-40B4-BE49-F238E27FC236}">
                <a16:creationId xmlns:a16="http://schemas.microsoft.com/office/drawing/2014/main" id="{6A086A54-B0F0-A35C-34C1-FFC011C911B8}"/>
              </a:ext>
            </a:extLst>
          </p:cNvPr>
          <p:cNvSpPr/>
          <p:nvPr/>
        </p:nvSpPr>
        <p:spPr>
          <a:xfrm flipH="1">
            <a:off x="1200150" y="1557338"/>
            <a:ext cx="360363" cy="3600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7" ma:contentTypeDescription="Een nieuw document maken." ma:contentTypeScope="" ma:versionID="79e439022d8250601e55eb7f6fd7275e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2852faa2e85fa1b7c1a071c178bd9b3a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61fed8-3208-422d-bd44-bd7f7a1c5909">
      <Terms xmlns="http://schemas.microsoft.com/office/infopath/2007/PartnerControls"/>
    </lcf76f155ced4ddcb4097134ff3c332f>
    <TaxCatchAll xmlns="35091eb4-c0f2-4ddd-b3e8-132f52ac0f96" xsi:nil="true"/>
    <WiehebbenerRechten xmlns="7361fed8-3208-422d-bd44-bd7f7a1c5909" xsi:nil="true"/>
  </documentManagement>
</p:properties>
</file>

<file path=customXml/itemProps1.xml><?xml version="1.0" encoding="utf-8"?>
<ds:datastoreItem xmlns:ds="http://schemas.openxmlformats.org/officeDocument/2006/customXml" ds:itemID="{C407BEF3-119A-4C11-B4D8-C5A077A8A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1fed8-3208-422d-bd44-bd7f7a1c5909"/>
    <ds:schemaRef ds:uri="35091eb4-c0f2-4ddd-b3e8-132f52ac0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AC2427-AEE2-4FF7-9BEC-06FC572E95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B5DB7-0429-423B-9C63-DB1B78C0738A}">
  <ds:schemaRefs>
    <ds:schemaRef ds:uri="http://schemas.microsoft.com/office/2006/metadata/properties"/>
    <ds:schemaRef ds:uri="http://schemas.microsoft.com/office/infopath/2007/PartnerControls"/>
    <ds:schemaRef ds:uri="7361fed8-3208-422d-bd44-bd7f7a1c5909"/>
    <ds:schemaRef ds:uri="35091eb4-c0f2-4ddd-b3e8-132f52ac0f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EKFIPLUS PP format</Template>
  <TotalTime>94</TotalTime>
  <Words>688</Words>
  <Application>Microsoft Office PowerPoint</Application>
  <PresentationFormat>Breedbeeld</PresentationFormat>
  <Paragraphs>100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Wingdings 3</vt:lpstr>
      <vt:lpstr>Kantoorthema</vt:lpstr>
      <vt:lpstr>Didactic model</vt:lpstr>
      <vt:lpstr>PowerPoint-presentatie</vt:lpstr>
      <vt:lpstr>PowerPoint-presentatie</vt:lpstr>
      <vt:lpstr>PowerPoint-presentatie</vt:lpstr>
      <vt:lpstr>Objectives</vt:lpstr>
      <vt:lpstr>Organize objectives</vt:lpstr>
      <vt:lpstr>Knowledge </vt:lpstr>
      <vt:lpstr>Skills</vt:lpstr>
      <vt:lpstr>Attitude</vt:lpstr>
      <vt:lpstr>Preparation phase 1</vt:lpstr>
      <vt:lpstr>Preparation phase 2</vt:lpstr>
      <vt:lpstr>Preparation phase 3</vt:lpstr>
      <vt:lpstr>Teachers manual (per unit of learning) </vt:lpstr>
    </vt:vector>
  </TitlesOfParts>
  <Company>KVGO Dienstencentrum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Friso Haitsma</dc:creator>
  <cp:lastModifiedBy>frank den hartog</cp:lastModifiedBy>
  <cp:revision>58</cp:revision>
  <dcterms:created xsi:type="dcterms:W3CDTF">2012-01-25T07:34:10Z</dcterms:created>
  <dcterms:modified xsi:type="dcterms:W3CDTF">2023-07-03T11:55:52Z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0x010100517AB4643959F046B187FDE66D3A5503</vt:lpwstr>
  </property>
</Properties>
</file>