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charts/style1.xml" ContentType="application/vnd.ms-office.chartstyle+xml"/>
  <Override PartName="/ppt/charts/chart1.xml" ContentType="application/vnd.openxmlformats-officedocument.drawingml.chart+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olors10.xml" ContentType="application/vnd.ms-office.chartcolorstyle+xml"/>
  <Override PartName="/ppt/charts/colors8.xml" ContentType="application/vnd.ms-office.chartcolorstyle+xml"/>
  <Override PartName="/ppt/charts/chart9.xml" ContentType="application/vnd.openxmlformats-officedocument.drawingml.chart+xml"/>
  <Override PartName="/ppt/charts/style5.xml" ContentType="application/vnd.ms-office.chartstyle+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6.xml" ContentType="application/vnd.openxmlformats-officedocument.drawingml.chart+xml"/>
  <Override PartName="/ppt/charts/chart8.xml" ContentType="application/vnd.openxmlformats-officedocument.drawingml.chart+xml"/>
  <Override PartName="/ppt/charts/style8.xml" ContentType="application/vnd.ms-office.chart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5" r:id="rId10"/>
    <p:sldId id="264" r:id="rId11"/>
    <p:sldId id="267" r:id="rId12"/>
    <p:sldId id="266" r:id="rId13"/>
    <p:sldId id="26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234" autoAdjust="0"/>
    <p:restoredTop sz="94660"/>
  </p:normalViewPr>
  <p:slideViewPr>
    <p:cSldViewPr snapToGrid="0">
      <p:cViewPr varScale="1">
        <p:scale>
          <a:sx n="76" d="100"/>
          <a:sy n="76" d="100"/>
        </p:scale>
        <p:origin x="5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NIWA\Desktop\EKFI%20plus\Educational%20Model\Final%20Educational%20Model\Evaluation%20Educational%20Model\Educational%20Model%20Evaluation%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NIWA\Desktop\EKFI%20plus\Educational%20Model\Final%20Educational%20Model\Evaluation%20Educational%20Model\Educational%20Model%20Evaluation%20Data.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NIWA\Desktop\EKFI%20plus\Educational%20Model\Final%20Educational%20Model\Evaluation%20Educational%20Model\Educational%20Model%20Evaluation%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NIWA\Desktop\EKFI%20plus\Educational%20Model\Final%20Educational%20Model\Evaluation%20Educational%20Model\Educational%20Model%20Evaluation%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NIWA\Desktop\EKFI%20plus\Educational%20Model\Final%20Educational%20Model\Evaluation%20Educational%20Model\Educational%20Model%20Evaluation%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NIWA\Desktop\EKFI%20plus\Educational%20Model\Final%20Educational%20Model\Evaluation%20Educational%20Model\Educational%20Model%20Evaluation%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NIWA\Desktop\EKFI%20plus\Educational%20Model\Final%20Educational%20Model\Evaluation%20Educational%20Model\Educational%20Model%20Evaluation%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NIWA\Desktop\EKFI%20plus\Educational%20Model\Final%20Educational%20Model\Evaluation%20Educational%20Model\Educational%20Model%20Evaluation%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NIWA\Desktop\EKFI%20plus\Educational%20Model\Final%20Educational%20Model\Evaluation%20Educational%20Model\Educational%20Model%20Evaluation%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NIWA\Desktop\EKFI%20plus\Educational%20Model\Final%20Educational%20Model\Evaluation%20Educational%20Model\Educational%20Model%20Evaluation%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1. Pedagogical - didactic theoretical framework</a:t>
            </a:r>
            <a:endParaRPr lang="el-GR" sz="2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Φύλλο1!$B$3:$D$3</c:f>
              <c:strCache>
                <c:ptCount val="3"/>
                <c:pt idx="0">
                  <c:v>Clarity</c:v>
                </c:pt>
                <c:pt idx="1">
                  <c:v>Content comprehensiveness</c:v>
                </c:pt>
                <c:pt idx="2">
                  <c:v>Functionality</c:v>
                </c:pt>
              </c:strCache>
              <c:extLst/>
            </c:strRef>
          </c:cat>
          <c:val>
            <c:numRef>
              <c:f>Φύλλο1!$B$19:$D$19</c:f>
              <c:numCache>
                <c:formatCode>0.0</c:formatCode>
                <c:ptCount val="3"/>
                <c:pt idx="0">
                  <c:v>4.2857142857142856</c:v>
                </c:pt>
                <c:pt idx="1">
                  <c:v>4.5714285714285712</c:v>
                </c:pt>
                <c:pt idx="2">
                  <c:v>4.1428571428571432</c:v>
                </c:pt>
              </c:numCache>
            </c:numRef>
          </c:val>
          <c:extLst>
            <c:ext xmlns:c16="http://schemas.microsoft.com/office/drawing/2014/chart" uri="{C3380CC4-5D6E-409C-BE32-E72D297353CC}">
              <c16:uniqueId val="{00000000-DA1D-4363-87F3-581440BC45EF}"/>
            </c:ext>
          </c:extLst>
        </c:ser>
        <c:dLbls>
          <c:showLegendKey val="0"/>
          <c:showVal val="0"/>
          <c:showCatName val="0"/>
          <c:showSerName val="0"/>
          <c:showPercent val="0"/>
          <c:showBubbleSize val="0"/>
        </c:dLbls>
        <c:gapWidth val="219"/>
        <c:overlap val="-27"/>
        <c:axId val="684544735"/>
        <c:axId val="677400911"/>
      </c:barChart>
      <c:catAx>
        <c:axId val="684544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677400911"/>
        <c:crosses val="autoZero"/>
        <c:auto val="1"/>
        <c:lblAlgn val="ctr"/>
        <c:lblOffset val="100"/>
        <c:noMultiLvlLbl val="0"/>
      </c:catAx>
      <c:valAx>
        <c:axId val="677400911"/>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684544735"/>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16. Educational Model Mapping Guide is characterized by:</a:t>
            </a:r>
            <a:endParaRPr lang="el-GR" sz="2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Φύλλο1!$B$257:$D$257</c:f>
              <c:strCache>
                <c:ptCount val="3"/>
                <c:pt idx="0">
                  <c:v>Clarity</c:v>
                </c:pt>
                <c:pt idx="1">
                  <c:v>Content comprehensiveness</c:v>
                </c:pt>
                <c:pt idx="2">
                  <c:v>Functionality</c:v>
                </c:pt>
              </c:strCache>
              <c:extLst/>
            </c:strRef>
          </c:cat>
          <c:val>
            <c:numRef>
              <c:f>Φύλλο1!$B$273:$D$273</c:f>
              <c:numCache>
                <c:formatCode>0.0</c:formatCode>
                <c:ptCount val="3"/>
                <c:pt idx="0">
                  <c:v>4.384615384615385</c:v>
                </c:pt>
                <c:pt idx="1">
                  <c:v>4.4615384615384617</c:v>
                </c:pt>
                <c:pt idx="2">
                  <c:v>4.615384615384615</c:v>
                </c:pt>
              </c:numCache>
            </c:numRef>
          </c:val>
          <c:extLst>
            <c:ext xmlns:c16="http://schemas.microsoft.com/office/drawing/2014/chart" uri="{C3380CC4-5D6E-409C-BE32-E72D297353CC}">
              <c16:uniqueId val="{00000000-4A4C-4FEB-AEE1-401D5EA24DFE}"/>
            </c:ext>
          </c:extLst>
        </c:ser>
        <c:dLbls>
          <c:showLegendKey val="0"/>
          <c:showVal val="0"/>
          <c:showCatName val="0"/>
          <c:showSerName val="0"/>
          <c:showPercent val="0"/>
          <c:showBubbleSize val="0"/>
        </c:dLbls>
        <c:gapWidth val="219"/>
        <c:overlap val="-27"/>
        <c:axId val="819772095"/>
        <c:axId val="731138255"/>
      </c:barChart>
      <c:catAx>
        <c:axId val="819772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731138255"/>
        <c:crosses val="autoZero"/>
        <c:auto val="1"/>
        <c:lblAlgn val="ctr"/>
        <c:lblOffset val="100"/>
        <c:noMultiLvlLbl val="0"/>
      </c:catAx>
      <c:valAx>
        <c:axId val="731138255"/>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8197720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2. Forms of innovative Blended &amp; Integrated Learning</a:t>
            </a:r>
            <a:endParaRPr lang="el-GR" sz="2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AB-4CC4-AE7E-20C84E9B967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AB-4CC4-AE7E-20C84E9B967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AB-4CC4-AE7E-20C84E9B967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Φύλλο1!$G$3:$I$3</c:f>
              <c:strCache>
                <c:ptCount val="3"/>
                <c:pt idx="0">
                  <c:v>Clarity</c:v>
                </c:pt>
                <c:pt idx="1">
                  <c:v>Content comprehensiveness</c:v>
                </c:pt>
                <c:pt idx="2">
                  <c:v>Functionality</c:v>
                </c:pt>
              </c:strCache>
              <c:extLst/>
            </c:strRef>
          </c:cat>
          <c:val>
            <c:numRef>
              <c:f>Φύλλο1!$G$19:$I$19</c:f>
              <c:numCache>
                <c:formatCode>General</c:formatCode>
                <c:ptCount val="3"/>
                <c:pt idx="0" formatCode="0.0">
                  <c:v>4.3571428571428568</c:v>
                </c:pt>
                <c:pt idx="1">
                  <c:v>4.5</c:v>
                </c:pt>
                <c:pt idx="2" formatCode="0.0">
                  <c:v>4.2142857142857144</c:v>
                </c:pt>
              </c:numCache>
            </c:numRef>
          </c:val>
          <c:extLst>
            <c:ext xmlns:c16="http://schemas.microsoft.com/office/drawing/2014/chart" uri="{C3380CC4-5D6E-409C-BE32-E72D297353CC}">
              <c16:uniqueId val="{00000003-BBAB-4CC4-AE7E-20C84E9B967D}"/>
            </c:ext>
          </c:extLst>
        </c:ser>
        <c:dLbls>
          <c:showLegendKey val="0"/>
          <c:showVal val="0"/>
          <c:showCatName val="0"/>
          <c:showSerName val="0"/>
          <c:showPercent val="0"/>
          <c:showBubbleSize val="0"/>
        </c:dLbls>
        <c:gapWidth val="219"/>
        <c:overlap val="-27"/>
        <c:axId val="683821327"/>
        <c:axId val="680924735"/>
      </c:barChart>
      <c:catAx>
        <c:axId val="683821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680924735"/>
        <c:crosses val="autoZero"/>
        <c:auto val="1"/>
        <c:lblAlgn val="ctr"/>
        <c:lblOffset val="100"/>
        <c:noMultiLvlLbl val="0"/>
      </c:catAx>
      <c:valAx>
        <c:axId val="680924735"/>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6838213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3. Elements of the process of developing learning materials</a:t>
            </a:r>
            <a:endParaRPr lang="el-GR" sz="2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2B-4891-AD08-1207499D681E}"/>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2B-4891-AD08-1207499D681E}"/>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2B-4891-AD08-1207499D681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Φύλλο1!$B$29:$D$29</c:f>
              <c:strCache>
                <c:ptCount val="3"/>
                <c:pt idx="0">
                  <c:v>Clarity</c:v>
                </c:pt>
                <c:pt idx="1">
                  <c:v>Content comprehensiveness</c:v>
                </c:pt>
                <c:pt idx="2">
                  <c:v>Functionality</c:v>
                </c:pt>
              </c:strCache>
              <c:extLst/>
            </c:strRef>
          </c:cat>
          <c:val>
            <c:numRef>
              <c:f>Φύλλο1!$B$45:$D$45</c:f>
              <c:numCache>
                <c:formatCode>General</c:formatCode>
                <c:ptCount val="3"/>
                <c:pt idx="0" formatCode="0.0">
                  <c:v>4.4285714285714288</c:v>
                </c:pt>
                <c:pt idx="1">
                  <c:v>4.5</c:v>
                </c:pt>
                <c:pt idx="2" formatCode="0.0">
                  <c:v>4.2142857142857144</c:v>
                </c:pt>
              </c:numCache>
            </c:numRef>
          </c:val>
          <c:extLst>
            <c:ext xmlns:c16="http://schemas.microsoft.com/office/drawing/2014/chart" uri="{C3380CC4-5D6E-409C-BE32-E72D297353CC}">
              <c16:uniqueId val="{00000000-102B-4891-AD08-1207499D681E}"/>
            </c:ext>
          </c:extLst>
        </c:ser>
        <c:dLbls>
          <c:showLegendKey val="0"/>
          <c:showVal val="0"/>
          <c:showCatName val="0"/>
          <c:showSerName val="0"/>
          <c:showPercent val="0"/>
          <c:showBubbleSize val="0"/>
        </c:dLbls>
        <c:gapWidth val="219"/>
        <c:overlap val="-27"/>
        <c:axId val="678445807"/>
        <c:axId val="683811999"/>
      </c:barChart>
      <c:catAx>
        <c:axId val="678445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683811999"/>
        <c:crosses val="autoZero"/>
        <c:auto val="1"/>
        <c:lblAlgn val="ctr"/>
        <c:lblOffset val="100"/>
        <c:noMultiLvlLbl val="0"/>
      </c:catAx>
      <c:valAx>
        <c:axId val="683811999"/>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6784458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4. Co-Design Process of Educational Material</a:t>
            </a:r>
            <a:endParaRPr lang="el-GR"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Φύλλο1!$G$29:$I$29</c:f>
              <c:strCache>
                <c:ptCount val="3"/>
                <c:pt idx="0">
                  <c:v>Clarity</c:v>
                </c:pt>
                <c:pt idx="1">
                  <c:v>Content comprehensiveness</c:v>
                </c:pt>
                <c:pt idx="2">
                  <c:v>Functionality</c:v>
                </c:pt>
              </c:strCache>
              <c:extLst/>
            </c:strRef>
          </c:cat>
          <c:val>
            <c:numRef>
              <c:f>Φύλλο1!$G$45:$I$45</c:f>
              <c:numCache>
                <c:formatCode>0.0</c:formatCode>
                <c:ptCount val="3"/>
                <c:pt idx="0">
                  <c:v>4.3571428571428568</c:v>
                </c:pt>
                <c:pt idx="1">
                  <c:v>4.2857142857142856</c:v>
                </c:pt>
                <c:pt idx="2">
                  <c:v>4.0714285714285712</c:v>
                </c:pt>
              </c:numCache>
            </c:numRef>
          </c:val>
          <c:extLst>
            <c:ext xmlns:c16="http://schemas.microsoft.com/office/drawing/2014/chart" uri="{C3380CC4-5D6E-409C-BE32-E72D297353CC}">
              <c16:uniqueId val="{00000000-AD9A-4C1C-8214-DD23DEE0AEEA}"/>
            </c:ext>
          </c:extLst>
        </c:ser>
        <c:dLbls>
          <c:showLegendKey val="0"/>
          <c:showVal val="0"/>
          <c:showCatName val="0"/>
          <c:showSerName val="0"/>
          <c:showPercent val="0"/>
          <c:showBubbleSize val="0"/>
        </c:dLbls>
        <c:gapWidth val="219"/>
        <c:overlap val="-27"/>
        <c:axId val="731019967"/>
        <c:axId val="677394671"/>
      </c:barChart>
      <c:catAx>
        <c:axId val="731019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677394671"/>
        <c:crosses val="autoZero"/>
        <c:auto val="1"/>
        <c:lblAlgn val="ctr"/>
        <c:lblOffset val="100"/>
        <c:noMultiLvlLbl val="0"/>
      </c:catAx>
      <c:valAx>
        <c:axId val="677394671"/>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7310199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0" i="0" baseline="0" dirty="0">
                <a:effectLst/>
              </a:rPr>
              <a:t>5. The Unit: "How do students-digital learners learn in the Digital Era?"</a:t>
            </a:r>
            <a:endParaRPr lang="el-GR" sz="2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Φύλλο1!$B$51:$D$51</c:f>
              <c:strCache>
                <c:ptCount val="3"/>
                <c:pt idx="0">
                  <c:v>Clarity</c:v>
                </c:pt>
                <c:pt idx="1">
                  <c:v>Content comprehensiveness</c:v>
                </c:pt>
                <c:pt idx="2">
                  <c:v>Functionality</c:v>
                </c:pt>
              </c:strCache>
              <c:extLst/>
            </c:strRef>
          </c:cat>
          <c:val>
            <c:numRef>
              <c:f>Φύλλο1!$B$67:$D$67</c:f>
              <c:numCache>
                <c:formatCode>0.0</c:formatCode>
                <c:ptCount val="3"/>
                <c:pt idx="0">
                  <c:v>4.6428571428571432</c:v>
                </c:pt>
                <c:pt idx="1">
                  <c:v>4.6428571428571432</c:v>
                </c:pt>
                <c:pt idx="2">
                  <c:v>4.5714285714285712</c:v>
                </c:pt>
              </c:numCache>
            </c:numRef>
          </c:val>
          <c:extLst>
            <c:ext xmlns:c16="http://schemas.microsoft.com/office/drawing/2014/chart" uri="{C3380CC4-5D6E-409C-BE32-E72D297353CC}">
              <c16:uniqueId val="{00000000-48F0-4A41-8599-1E1EC8F1906A}"/>
            </c:ext>
          </c:extLst>
        </c:ser>
        <c:dLbls>
          <c:showLegendKey val="0"/>
          <c:showVal val="0"/>
          <c:showCatName val="0"/>
          <c:showSerName val="0"/>
          <c:showPercent val="0"/>
          <c:showBubbleSize val="0"/>
        </c:dLbls>
        <c:gapWidth val="219"/>
        <c:overlap val="-27"/>
        <c:axId val="683653423"/>
        <c:axId val="731140751"/>
      </c:barChart>
      <c:catAx>
        <c:axId val="683653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731140751"/>
        <c:crosses val="autoZero"/>
        <c:auto val="1"/>
        <c:lblAlgn val="ctr"/>
        <c:lblOffset val="100"/>
        <c:noMultiLvlLbl val="0"/>
      </c:catAx>
      <c:valAx>
        <c:axId val="731140751"/>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6836534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6. The Unit: “Quality control and evaluation of the learning material”</a:t>
            </a:r>
            <a:endParaRPr lang="el-GR" sz="2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Φύλλο1!$G$51:$I$51</c:f>
              <c:strCache>
                <c:ptCount val="3"/>
                <c:pt idx="0">
                  <c:v>Clarity</c:v>
                </c:pt>
                <c:pt idx="1">
                  <c:v>Content comprehensiveness</c:v>
                </c:pt>
                <c:pt idx="2">
                  <c:v>Functionality</c:v>
                </c:pt>
              </c:strCache>
              <c:extLst/>
            </c:strRef>
          </c:cat>
          <c:val>
            <c:numRef>
              <c:f>Φύλλο1!$G$67:$I$67</c:f>
              <c:numCache>
                <c:formatCode>0.0</c:formatCode>
                <c:ptCount val="3"/>
                <c:pt idx="0">
                  <c:v>4.4285714285714288</c:v>
                </c:pt>
                <c:pt idx="1">
                  <c:v>4.5714285714285712</c:v>
                </c:pt>
                <c:pt idx="2">
                  <c:v>4.3571428571428568</c:v>
                </c:pt>
              </c:numCache>
            </c:numRef>
          </c:val>
          <c:extLst>
            <c:ext xmlns:c16="http://schemas.microsoft.com/office/drawing/2014/chart" uri="{C3380CC4-5D6E-409C-BE32-E72D297353CC}">
              <c16:uniqueId val="{00000000-81A4-4766-A869-87A4240A7234}"/>
            </c:ext>
          </c:extLst>
        </c:ser>
        <c:dLbls>
          <c:showLegendKey val="0"/>
          <c:showVal val="0"/>
          <c:showCatName val="0"/>
          <c:showSerName val="0"/>
          <c:showPercent val="0"/>
          <c:showBubbleSize val="0"/>
        </c:dLbls>
        <c:gapWidth val="219"/>
        <c:overlap val="-27"/>
        <c:axId val="675077215"/>
        <c:axId val="680925983"/>
      </c:barChart>
      <c:catAx>
        <c:axId val="675077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680925983"/>
        <c:crosses val="autoZero"/>
        <c:auto val="1"/>
        <c:lblAlgn val="ctr"/>
        <c:lblOffset val="100"/>
        <c:noMultiLvlLbl val="0"/>
      </c:catAx>
      <c:valAx>
        <c:axId val="680925983"/>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675077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Educational Model: 7. Understands the needs of educators</a:t>
            </a:r>
          </a:p>
          <a:p>
            <a:pPr>
              <a:defRPr/>
            </a:pPr>
            <a:r>
              <a:rPr lang="en-US" sz="2400" dirty="0"/>
              <a:t>8. Provides tools and resources to help you develop personalized educational materials</a:t>
            </a:r>
          </a:p>
          <a:p>
            <a:pPr>
              <a:defRPr/>
            </a:pPr>
            <a:r>
              <a:rPr lang="en-US" sz="2400" dirty="0"/>
              <a:t>9. Is user-friendly, allowing you to use it effectively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Φύλλο1!$B$73</c:f>
              <c:strCache>
                <c:ptCount val="1"/>
                <c:pt idx="0">
                  <c:v>7. You believe that the Educational Model understands the needs of educators</c:v>
                </c:pt>
              </c:strCache>
            </c:strRef>
          </c:tx>
          <c:spPr>
            <a:solidFill>
              <a:schemeClr val="accent1"/>
            </a:solidFill>
            <a:ln>
              <a:noFill/>
            </a:ln>
            <a:effectLst/>
          </c:spPr>
          <c:invertIfNegative val="0"/>
          <c:dPt>
            <c:idx val="15"/>
            <c:invertIfNegative val="0"/>
            <c:bubble3D val="0"/>
            <c:spPr>
              <a:solidFill>
                <a:srgbClr val="002060"/>
              </a:solidFill>
              <a:ln>
                <a:noFill/>
              </a:ln>
              <a:effectLst/>
            </c:spPr>
            <c:extLst>
              <c:ext xmlns:c16="http://schemas.microsoft.com/office/drawing/2014/chart" uri="{C3380CC4-5D6E-409C-BE32-E72D297353CC}">
                <c16:uniqueId val="{00000001-14A1-4BF7-B595-259A4D46F72E}"/>
              </c:ext>
            </c:extLst>
          </c:dPt>
          <c:dPt>
            <c:idx val="32"/>
            <c:invertIfNegative val="0"/>
            <c:bubble3D val="0"/>
            <c:spPr>
              <a:solidFill>
                <a:srgbClr val="002060"/>
              </a:solidFill>
              <a:ln>
                <a:noFill/>
              </a:ln>
              <a:effectLst/>
            </c:spPr>
            <c:extLst>
              <c:ext xmlns:c16="http://schemas.microsoft.com/office/drawing/2014/chart" uri="{C3380CC4-5D6E-409C-BE32-E72D297353CC}">
                <c16:uniqueId val="{00000003-14A1-4BF7-B595-259A4D46F72E}"/>
              </c:ext>
            </c:extLst>
          </c:dPt>
          <c:dPt>
            <c:idx val="49"/>
            <c:invertIfNegative val="0"/>
            <c:bubble3D val="0"/>
            <c:spPr>
              <a:solidFill>
                <a:srgbClr val="002060"/>
              </a:solidFill>
              <a:ln>
                <a:noFill/>
              </a:ln>
              <a:effectLst/>
            </c:spPr>
            <c:extLst>
              <c:ext xmlns:c16="http://schemas.microsoft.com/office/drawing/2014/chart" uri="{C3380CC4-5D6E-409C-BE32-E72D297353CC}">
                <c16:uniqueId val="{00000005-14A1-4BF7-B595-259A4D46F72E}"/>
              </c:ext>
            </c:extLst>
          </c:dPt>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A1-4BF7-B595-259A4D46F72E}"/>
                </c:ext>
              </c:extLst>
            </c:dLbl>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A1-4BF7-B595-259A4D46F72E}"/>
                </c:ext>
              </c:extLst>
            </c:dLbl>
            <c:dLbl>
              <c:idx val="4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A1-4BF7-B595-259A4D46F72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(Φύλλο1!$A$74:$A$89,Φύλλο1!$A$94:$A$110,Φύλλο1!$A$113:$A$129)</c:f>
              <c:strCach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5">
                  <c:v>AVR</c:v>
                </c:pt>
                <c:pt idx="17">
                  <c:v>1</c:v>
                </c:pt>
                <c:pt idx="18">
                  <c:v>2</c:v>
                </c:pt>
                <c:pt idx="19">
                  <c:v>3</c:v>
                </c:pt>
                <c:pt idx="20">
                  <c:v>4</c:v>
                </c:pt>
                <c:pt idx="21">
                  <c:v>5</c:v>
                </c:pt>
                <c:pt idx="22">
                  <c:v>6</c:v>
                </c:pt>
                <c:pt idx="23">
                  <c:v>7</c:v>
                </c:pt>
                <c:pt idx="24">
                  <c:v>8</c:v>
                </c:pt>
                <c:pt idx="25">
                  <c:v>9</c:v>
                </c:pt>
                <c:pt idx="26">
                  <c:v>10</c:v>
                </c:pt>
                <c:pt idx="27">
                  <c:v>11</c:v>
                </c:pt>
                <c:pt idx="28">
                  <c:v>12</c:v>
                </c:pt>
                <c:pt idx="29">
                  <c:v>13</c:v>
                </c:pt>
                <c:pt idx="30">
                  <c:v>14</c:v>
                </c:pt>
                <c:pt idx="32">
                  <c:v>AVR</c:v>
                </c:pt>
                <c:pt idx="34">
                  <c:v>1</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9">
                  <c:v>AVR</c:v>
                </c:pt>
              </c:strCache>
            </c:strRef>
          </c:cat>
          <c:val>
            <c:numRef>
              <c:f>(Φύλλο1!$B$74:$B$89,Φύλλο1!$B$94:$B$110,Φύλλο1!$B$113:$B$129)</c:f>
              <c:numCache>
                <c:formatCode>General</c:formatCode>
                <c:ptCount val="50"/>
                <c:pt idx="0">
                  <c:v>4</c:v>
                </c:pt>
                <c:pt idx="1">
                  <c:v>5</c:v>
                </c:pt>
                <c:pt idx="2">
                  <c:v>5</c:v>
                </c:pt>
                <c:pt idx="3">
                  <c:v>5</c:v>
                </c:pt>
                <c:pt idx="4">
                  <c:v>4</c:v>
                </c:pt>
                <c:pt idx="5">
                  <c:v>5</c:v>
                </c:pt>
                <c:pt idx="6">
                  <c:v>5</c:v>
                </c:pt>
                <c:pt idx="7">
                  <c:v>3</c:v>
                </c:pt>
                <c:pt idx="8">
                  <c:v>5</c:v>
                </c:pt>
                <c:pt idx="9">
                  <c:v>0</c:v>
                </c:pt>
                <c:pt idx="10">
                  <c:v>3</c:v>
                </c:pt>
                <c:pt idx="11">
                  <c:v>3</c:v>
                </c:pt>
                <c:pt idx="12">
                  <c:v>4</c:v>
                </c:pt>
                <c:pt idx="13">
                  <c:v>5</c:v>
                </c:pt>
                <c:pt idx="15" formatCode="0.0">
                  <c:v>4.3076923076923075</c:v>
                </c:pt>
                <c:pt idx="16">
                  <c:v>0</c:v>
                </c:pt>
                <c:pt idx="17">
                  <c:v>4</c:v>
                </c:pt>
                <c:pt idx="18">
                  <c:v>5</c:v>
                </c:pt>
                <c:pt idx="19">
                  <c:v>5</c:v>
                </c:pt>
                <c:pt idx="20">
                  <c:v>4</c:v>
                </c:pt>
                <c:pt idx="21">
                  <c:v>5</c:v>
                </c:pt>
                <c:pt idx="22">
                  <c:v>5</c:v>
                </c:pt>
                <c:pt idx="23">
                  <c:v>5</c:v>
                </c:pt>
                <c:pt idx="24">
                  <c:v>4</c:v>
                </c:pt>
                <c:pt idx="25">
                  <c:v>5</c:v>
                </c:pt>
                <c:pt idx="26">
                  <c:v>4</c:v>
                </c:pt>
                <c:pt idx="27">
                  <c:v>4</c:v>
                </c:pt>
                <c:pt idx="28">
                  <c:v>3</c:v>
                </c:pt>
                <c:pt idx="29">
                  <c:v>3</c:v>
                </c:pt>
                <c:pt idx="30">
                  <c:v>5</c:v>
                </c:pt>
                <c:pt idx="32" formatCode="0.0">
                  <c:v>4.3571428571428568</c:v>
                </c:pt>
                <c:pt idx="33">
                  <c:v>0</c:v>
                </c:pt>
                <c:pt idx="34">
                  <c:v>4</c:v>
                </c:pt>
                <c:pt idx="35">
                  <c:v>4</c:v>
                </c:pt>
                <c:pt idx="36">
                  <c:v>4</c:v>
                </c:pt>
                <c:pt idx="37">
                  <c:v>4</c:v>
                </c:pt>
                <c:pt idx="38">
                  <c:v>4</c:v>
                </c:pt>
                <c:pt idx="39">
                  <c:v>5</c:v>
                </c:pt>
                <c:pt idx="40">
                  <c:v>5</c:v>
                </c:pt>
                <c:pt idx="41">
                  <c:v>3</c:v>
                </c:pt>
                <c:pt idx="42">
                  <c:v>5</c:v>
                </c:pt>
                <c:pt idx="43">
                  <c:v>3</c:v>
                </c:pt>
                <c:pt idx="44">
                  <c:v>3</c:v>
                </c:pt>
                <c:pt idx="45">
                  <c:v>2</c:v>
                </c:pt>
                <c:pt idx="46">
                  <c:v>4</c:v>
                </c:pt>
                <c:pt idx="47">
                  <c:v>5</c:v>
                </c:pt>
                <c:pt idx="49" formatCode="0.0">
                  <c:v>3.9285714285714284</c:v>
                </c:pt>
              </c:numCache>
            </c:numRef>
          </c:val>
          <c:extLst>
            <c:ext xmlns:c16="http://schemas.microsoft.com/office/drawing/2014/chart" uri="{C3380CC4-5D6E-409C-BE32-E72D297353CC}">
              <c16:uniqueId val="{00000006-14A1-4BF7-B595-259A4D46F72E}"/>
            </c:ext>
          </c:extLst>
        </c:ser>
        <c:dLbls>
          <c:showLegendKey val="0"/>
          <c:showVal val="0"/>
          <c:showCatName val="0"/>
          <c:showSerName val="0"/>
          <c:showPercent val="0"/>
          <c:showBubbleSize val="0"/>
        </c:dLbls>
        <c:gapWidth val="219"/>
        <c:overlap val="-27"/>
        <c:axId val="730396303"/>
        <c:axId val="731145327"/>
      </c:barChart>
      <c:catAx>
        <c:axId val="730396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731145327"/>
        <c:crosses val="autoZero"/>
        <c:auto val="0"/>
        <c:lblAlgn val="ctr"/>
        <c:lblOffset val="100"/>
        <c:noMultiLvlLbl val="0"/>
      </c:catAx>
      <c:valAx>
        <c:axId val="731145327"/>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7303963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Educational Model: 10. Supports various approaches and learning styles.</a:t>
            </a:r>
          </a:p>
          <a:p>
            <a:pPr>
              <a:defRPr/>
            </a:pPr>
            <a:r>
              <a:rPr lang="en-US" sz="2400" dirty="0"/>
              <a:t>11. Promotes creativity and the ability for you to adapt educational materials.</a:t>
            </a:r>
          </a:p>
          <a:p>
            <a:pPr>
              <a:defRPr/>
            </a:pPr>
            <a:r>
              <a:rPr lang="en-US" sz="2400" dirty="0"/>
              <a:t>12. Offers mechanisms for assessing the effectiveness of educational materials and provide feedback to ed</a:t>
            </a:r>
          </a:p>
        </c:rich>
      </c:tx>
      <c:layout>
        <c:manualLayout>
          <c:xMode val="edge"/>
          <c:yMode val="edge"/>
          <c:x val="0.13263514191873557"/>
          <c:y val="1.38888888888888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4.0947908659879968E-2"/>
          <c:y val="0.35591260999987556"/>
          <c:w val="0.94390875959158715"/>
          <c:h val="0.50738415006036763"/>
        </c:manualLayout>
      </c:layout>
      <c:barChart>
        <c:barDir val="col"/>
        <c:grouping val="clustered"/>
        <c:varyColors val="0"/>
        <c:ser>
          <c:idx val="0"/>
          <c:order val="0"/>
          <c:tx>
            <c:strRef>
              <c:f>Φύλλο1!$B$133</c:f>
              <c:strCache>
                <c:ptCount val="1"/>
                <c:pt idx="0">
                  <c:v>10. You believe that the Educational Model supports various approaches and learning styles.</c:v>
                </c:pt>
              </c:strCache>
            </c:strRef>
          </c:tx>
          <c:spPr>
            <a:solidFill>
              <a:schemeClr val="accent1"/>
            </a:solidFill>
            <a:ln>
              <a:noFill/>
            </a:ln>
            <a:effectLst/>
          </c:spPr>
          <c:invertIfNegative val="0"/>
          <c:dPt>
            <c:idx val="15"/>
            <c:invertIfNegative val="0"/>
            <c:bubble3D val="0"/>
            <c:spPr>
              <a:solidFill>
                <a:srgbClr val="002060"/>
              </a:solidFill>
              <a:ln>
                <a:noFill/>
              </a:ln>
              <a:effectLst/>
            </c:spPr>
            <c:extLst>
              <c:ext xmlns:c16="http://schemas.microsoft.com/office/drawing/2014/chart" uri="{C3380CC4-5D6E-409C-BE32-E72D297353CC}">
                <c16:uniqueId val="{00000001-FF3B-4E01-A7B0-4A0DE04684A9}"/>
              </c:ext>
            </c:extLst>
          </c:dPt>
          <c:dPt>
            <c:idx val="32"/>
            <c:invertIfNegative val="0"/>
            <c:bubble3D val="0"/>
            <c:spPr>
              <a:solidFill>
                <a:srgbClr val="002060"/>
              </a:solidFill>
              <a:ln>
                <a:noFill/>
              </a:ln>
              <a:effectLst/>
            </c:spPr>
            <c:extLst>
              <c:ext xmlns:c16="http://schemas.microsoft.com/office/drawing/2014/chart" uri="{C3380CC4-5D6E-409C-BE32-E72D297353CC}">
                <c16:uniqueId val="{00000003-FF3B-4E01-A7B0-4A0DE04684A9}"/>
              </c:ext>
            </c:extLst>
          </c:dPt>
          <c:dPt>
            <c:idx val="49"/>
            <c:invertIfNegative val="0"/>
            <c:bubble3D val="0"/>
            <c:spPr>
              <a:solidFill>
                <a:srgbClr val="002060"/>
              </a:solidFill>
              <a:ln>
                <a:noFill/>
              </a:ln>
              <a:effectLst/>
            </c:spPr>
            <c:extLst>
              <c:ext xmlns:c16="http://schemas.microsoft.com/office/drawing/2014/chart" uri="{C3380CC4-5D6E-409C-BE32-E72D297353CC}">
                <c16:uniqueId val="{00000005-FF3B-4E01-A7B0-4A0DE04684A9}"/>
              </c:ext>
            </c:extLst>
          </c:dPt>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3B-4E01-A7B0-4A0DE04684A9}"/>
                </c:ext>
              </c:extLst>
            </c:dLbl>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3B-4E01-A7B0-4A0DE04684A9}"/>
                </c:ext>
              </c:extLst>
            </c:dLbl>
            <c:dLbl>
              <c:idx val="4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3B-4E01-A7B0-4A0DE04684A9}"/>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(Φύλλο1!$A$134:$A$149,Φύλλο1!$A$153:$A$169,Φύλλο1!$A$173:$A$189)</c:f>
              <c:strCach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5">
                  <c:v>AVR</c:v>
                </c:pt>
                <c:pt idx="17">
                  <c:v>1</c:v>
                </c:pt>
                <c:pt idx="18">
                  <c:v>2</c:v>
                </c:pt>
                <c:pt idx="19">
                  <c:v>3</c:v>
                </c:pt>
                <c:pt idx="20">
                  <c:v>4</c:v>
                </c:pt>
                <c:pt idx="21">
                  <c:v>5</c:v>
                </c:pt>
                <c:pt idx="22">
                  <c:v>6</c:v>
                </c:pt>
                <c:pt idx="23">
                  <c:v>7</c:v>
                </c:pt>
                <c:pt idx="24">
                  <c:v>8</c:v>
                </c:pt>
                <c:pt idx="25">
                  <c:v>9</c:v>
                </c:pt>
                <c:pt idx="26">
                  <c:v>10</c:v>
                </c:pt>
                <c:pt idx="27">
                  <c:v>11</c:v>
                </c:pt>
                <c:pt idx="28">
                  <c:v>12</c:v>
                </c:pt>
                <c:pt idx="29">
                  <c:v>13</c:v>
                </c:pt>
                <c:pt idx="30">
                  <c:v>14</c:v>
                </c:pt>
                <c:pt idx="32">
                  <c:v>AVR</c:v>
                </c:pt>
                <c:pt idx="34">
                  <c:v>1</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9">
                  <c:v>AVR</c:v>
                </c:pt>
              </c:strCache>
            </c:strRef>
          </c:cat>
          <c:val>
            <c:numRef>
              <c:f>(Φύλλο1!$B$134:$B$149,Φύλλο1!$B$153:$B$169,Φύλλο1!$B$173:$B$189)</c:f>
              <c:numCache>
                <c:formatCode>General</c:formatCode>
                <c:ptCount val="50"/>
                <c:pt idx="0">
                  <c:v>5</c:v>
                </c:pt>
                <c:pt idx="1">
                  <c:v>4</c:v>
                </c:pt>
                <c:pt idx="2">
                  <c:v>5</c:v>
                </c:pt>
                <c:pt idx="3">
                  <c:v>5</c:v>
                </c:pt>
                <c:pt idx="4">
                  <c:v>5</c:v>
                </c:pt>
                <c:pt idx="5">
                  <c:v>5</c:v>
                </c:pt>
                <c:pt idx="6">
                  <c:v>5</c:v>
                </c:pt>
                <c:pt idx="7">
                  <c:v>4</c:v>
                </c:pt>
                <c:pt idx="8">
                  <c:v>5</c:v>
                </c:pt>
                <c:pt idx="9">
                  <c:v>4</c:v>
                </c:pt>
                <c:pt idx="10">
                  <c:v>4</c:v>
                </c:pt>
                <c:pt idx="11">
                  <c:v>3</c:v>
                </c:pt>
                <c:pt idx="12">
                  <c:v>4</c:v>
                </c:pt>
                <c:pt idx="13">
                  <c:v>5</c:v>
                </c:pt>
                <c:pt idx="15">
                  <c:v>4.5</c:v>
                </c:pt>
                <c:pt idx="16">
                  <c:v>0</c:v>
                </c:pt>
                <c:pt idx="17">
                  <c:v>4</c:v>
                </c:pt>
                <c:pt idx="18">
                  <c:v>5</c:v>
                </c:pt>
                <c:pt idx="19">
                  <c:v>5</c:v>
                </c:pt>
                <c:pt idx="20">
                  <c:v>4</c:v>
                </c:pt>
                <c:pt idx="21">
                  <c:v>5</c:v>
                </c:pt>
                <c:pt idx="22">
                  <c:v>5</c:v>
                </c:pt>
                <c:pt idx="23">
                  <c:v>5</c:v>
                </c:pt>
                <c:pt idx="24">
                  <c:v>4</c:v>
                </c:pt>
                <c:pt idx="25">
                  <c:v>5</c:v>
                </c:pt>
                <c:pt idx="26">
                  <c:v>4</c:v>
                </c:pt>
                <c:pt idx="27">
                  <c:v>3</c:v>
                </c:pt>
                <c:pt idx="28">
                  <c:v>2</c:v>
                </c:pt>
                <c:pt idx="29">
                  <c:v>4</c:v>
                </c:pt>
                <c:pt idx="30">
                  <c:v>5</c:v>
                </c:pt>
                <c:pt idx="32" formatCode="0.0">
                  <c:v>4.2857142857142856</c:v>
                </c:pt>
                <c:pt idx="33">
                  <c:v>0</c:v>
                </c:pt>
                <c:pt idx="34">
                  <c:v>4</c:v>
                </c:pt>
                <c:pt idx="35">
                  <c:v>4</c:v>
                </c:pt>
                <c:pt idx="36">
                  <c:v>5</c:v>
                </c:pt>
                <c:pt idx="37">
                  <c:v>3</c:v>
                </c:pt>
                <c:pt idx="38">
                  <c:v>5</c:v>
                </c:pt>
                <c:pt idx="39">
                  <c:v>5</c:v>
                </c:pt>
                <c:pt idx="40">
                  <c:v>5</c:v>
                </c:pt>
                <c:pt idx="41">
                  <c:v>4</c:v>
                </c:pt>
                <c:pt idx="42">
                  <c:v>5</c:v>
                </c:pt>
                <c:pt idx="43">
                  <c:v>0</c:v>
                </c:pt>
                <c:pt idx="44">
                  <c:v>4</c:v>
                </c:pt>
                <c:pt idx="45">
                  <c:v>3</c:v>
                </c:pt>
                <c:pt idx="46">
                  <c:v>5</c:v>
                </c:pt>
                <c:pt idx="47">
                  <c:v>5</c:v>
                </c:pt>
                <c:pt idx="49" formatCode="0.0">
                  <c:v>4.4444444444444446</c:v>
                </c:pt>
              </c:numCache>
            </c:numRef>
          </c:val>
          <c:extLst>
            <c:ext xmlns:c16="http://schemas.microsoft.com/office/drawing/2014/chart" uri="{C3380CC4-5D6E-409C-BE32-E72D297353CC}">
              <c16:uniqueId val="{00000006-FF3B-4E01-A7B0-4A0DE04684A9}"/>
            </c:ext>
          </c:extLst>
        </c:ser>
        <c:dLbls>
          <c:showLegendKey val="0"/>
          <c:showVal val="0"/>
          <c:showCatName val="0"/>
          <c:showSerName val="0"/>
          <c:showPercent val="0"/>
          <c:showBubbleSize val="0"/>
        </c:dLbls>
        <c:gapWidth val="219"/>
        <c:overlap val="-27"/>
        <c:axId val="809509599"/>
        <c:axId val="731140335"/>
      </c:barChart>
      <c:catAx>
        <c:axId val="80950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731140335"/>
        <c:crosses val="autoZero"/>
        <c:auto val="1"/>
        <c:lblAlgn val="ctr"/>
        <c:lblOffset val="100"/>
        <c:noMultiLvlLbl val="0"/>
      </c:catAx>
      <c:valAx>
        <c:axId val="731140335"/>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8095095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2400" dirty="0"/>
              <a:t>Educational Model: 13.</a:t>
            </a:r>
            <a:r>
              <a:rPr lang="en-US" sz="2400" baseline="0" dirty="0"/>
              <a:t> E</a:t>
            </a:r>
            <a:r>
              <a:rPr lang="en-US" sz="2400" dirty="0"/>
              <a:t>ncourages open sharing of ideas, materials, and resources among educators.</a:t>
            </a:r>
          </a:p>
          <a:p>
            <a:pPr algn="ctr">
              <a:defRPr/>
            </a:pPr>
            <a:r>
              <a:rPr lang="en-US" sz="2400" dirty="0"/>
              <a:t>14. Ensures the security of educators' and students' personal data.</a:t>
            </a:r>
          </a:p>
          <a:p>
            <a:pPr algn="ctr">
              <a:defRPr/>
            </a:pPr>
            <a:r>
              <a:rPr lang="en-US" sz="2400" dirty="0"/>
              <a:t>15. Provides tools and support that enable educators to create high-quality material that </a:t>
            </a:r>
          </a:p>
        </c:rich>
      </c:tx>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Φύλλο1!$B$194</c:f>
              <c:strCache>
                <c:ptCount val="1"/>
                <c:pt idx="0">
                  <c:v>13. You believe that the Educational Model encourages open sharing of ideas, materials, and resources among educators.</c:v>
                </c:pt>
              </c:strCache>
            </c:strRef>
          </c:tx>
          <c:spPr>
            <a:solidFill>
              <a:schemeClr val="accent1"/>
            </a:solidFill>
            <a:ln>
              <a:noFill/>
            </a:ln>
            <a:effectLst/>
          </c:spPr>
          <c:invertIfNegative val="0"/>
          <c:dPt>
            <c:idx val="15"/>
            <c:invertIfNegative val="0"/>
            <c:bubble3D val="0"/>
            <c:spPr>
              <a:solidFill>
                <a:srgbClr val="002060"/>
              </a:solidFill>
              <a:ln>
                <a:noFill/>
              </a:ln>
              <a:effectLst/>
            </c:spPr>
            <c:extLst>
              <c:ext xmlns:c16="http://schemas.microsoft.com/office/drawing/2014/chart" uri="{C3380CC4-5D6E-409C-BE32-E72D297353CC}">
                <c16:uniqueId val="{00000001-2BFE-4D67-9DAF-5D88BB1A8B47}"/>
              </c:ext>
            </c:extLst>
          </c:dPt>
          <c:dPt>
            <c:idx val="32"/>
            <c:invertIfNegative val="0"/>
            <c:bubble3D val="0"/>
            <c:spPr>
              <a:solidFill>
                <a:srgbClr val="002060"/>
              </a:solidFill>
              <a:ln>
                <a:noFill/>
              </a:ln>
              <a:effectLst/>
            </c:spPr>
            <c:extLst>
              <c:ext xmlns:c16="http://schemas.microsoft.com/office/drawing/2014/chart" uri="{C3380CC4-5D6E-409C-BE32-E72D297353CC}">
                <c16:uniqueId val="{00000003-2BFE-4D67-9DAF-5D88BB1A8B47}"/>
              </c:ext>
            </c:extLst>
          </c:dPt>
          <c:dPt>
            <c:idx val="49"/>
            <c:invertIfNegative val="0"/>
            <c:bubble3D val="0"/>
            <c:spPr>
              <a:solidFill>
                <a:srgbClr val="002060"/>
              </a:solidFill>
              <a:ln>
                <a:noFill/>
              </a:ln>
              <a:effectLst/>
            </c:spPr>
            <c:extLst>
              <c:ext xmlns:c16="http://schemas.microsoft.com/office/drawing/2014/chart" uri="{C3380CC4-5D6E-409C-BE32-E72D297353CC}">
                <c16:uniqueId val="{00000005-2BFE-4D67-9DAF-5D88BB1A8B47}"/>
              </c:ext>
            </c:extLst>
          </c:dPt>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FE-4D67-9DAF-5D88BB1A8B47}"/>
                </c:ext>
              </c:extLst>
            </c:dLbl>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FE-4D67-9DAF-5D88BB1A8B47}"/>
                </c:ext>
              </c:extLst>
            </c:dLbl>
            <c:dLbl>
              <c:idx val="4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FE-4D67-9DAF-5D88BB1A8B4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(Φύλλο1!$A$195:$A$210,Φύλλο1!$A$215:$A$231,Φύλλο1!$A$236:$A$252)</c:f>
              <c:strCach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5">
                  <c:v>AVR</c:v>
                </c:pt>
                <c:pt idx="17">
                  <c:v>1</c:v>
                </c:pt>
                <c:pt idx="18">
                  <c:v>2</c:v>
                </c:pt>
                <c:pt idx="19">
                  <c:v>3</c:v>
                </c:pt>
                <c:pt idx="20">
                  <c:v>4</c:v>
                </c:pt>
                <c:pt idx="21">
                  <c:v>5</c:v>
                </c:pt>
                <c:pt idx="22">
                  <c:v>6</c:v>
                </c:pt>
                <c:pt idx="23">
                  <c:v>7</c:v>
                </c:pt>
                <c:pt idx="24">
                  <c:v>8</c:v>
                </c:pt>
                <c:pt idx="25">
                  <c:v>9</c:v>
                </c:pt>
                <c:pt idx="26">
                  <c:v>10</c:v>
                </c:pt>
                <c:pt idx="27">
                  <c:v>11</c:v>
                </c:pt>
                <c:pt idx="28">
                  <c:v>12</c:v>
                </c:pt>
                <c:pt idx="29">
                  <c:v>13</c:v>
                </c:pt>
                <c:pt idx="30">
                  <c:v>14</c:v>
                </c:pt>
                <c:pt idx="32">
                  <c:v>AVR</c:v>
                </c:pt>
                <c:pt idx="34">
                  <c:v>1</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9">
                  <c:v>AVR</c:v>
                </c:pt>
              </c:strCache>
            </c:strRef>
          </c:cat>
          <c:val>
            <c:numRef>
              <c:f>(Φύλλο1!$B$195:$B$210,Φύλλο1!$B$215:$B$231,Φύλλο1!$B$236:$B$252)</c:f>
              <c:numCache>
                <c:formatCode>General</c:formatCode>
                <c:ptCount val="50"/>
                <c:pt idx="0">
                  <c:v>4</c:v>
                </c:pt>
                <c:pt idx="1">
                  <c:v>5</c:v>
                </c:pt>
                <c:pt idx="2">
                  <c:v>5</c:v>
                </c:pt>
                <c:pt idx="3">
                  <c:v>4</c:v>
                </c:pt>
                <c:pt idx="4">
                  <c:v>5</c:v>
                </c:pt>
                <c:pt idx="5">
                  <c:v>5</c:v>
                </c:pt>
                <c:pt idx="6">
                  <c:v>5</c:v>
                </c:pt>
                <c:pt idx="7">
                  <c:v>4</c:v>
                </c:pt>
                <c:pt idx="8">
                  <c:v>5</c:v>
                </c:pt>
                <c:pt idx="9">
                  <c:v>3</c:v>
                </c:pt>
                <c:pt idx="10">
                  <c:v>3</c:v>
                </c:pt>
                <c:pt idx="11">
                  <c:v>3</c:v>
                </c:pt>
                <c:pt idx="12">
                  <c:v>4</c:v>
                </c:pt>
                <c:pt idx="13">
                  <c:v>4</c:v>
                </c:pt>
                <c:pt idx="15" formatCode="0.0">
                  <c:v>4.2142857142857144</c:v>
                </c:pt>
                <c:pt idx="16">
                  <c:v>0</c:v>
                </c:pt>
                <c:pt idx="17">
                  <c:v>3</c:v>
                </c:pt>
                <c:pt idx="18">
                  <c:v>4</c:v>
                </c:pt>
                <c:pt idx="19">
                  <c:v>4</c:v>
                </c:pt>
                <c:pt idx="20">
                  <c:v>5</c:v>
                </c:pt>
                <c:pt idx="21">
                  <c:v>4</c:v>
                </c:pt>
                <c:pt idx="22">
                  <c:v>5</c:v>
                </c:pt>
                <c:pt idx="23">
                  <c:v>5</c:v>
                </c:pt>
                <c:pt idx="24">
                  <c:v>3</c:v>
                </c:pt>
                <c:pt idx="25">
                  <c:v>5</c:v>
                </c:pt>
                <c:pt idx="26">
                  <c:v>3</c:v>
                </c:pt>
                <c:pt idx="27">
                  <c:v>3</c:v>
                </c:pt>
                <c:pt idx="28">
                  <c:v>4</c:v>
                </c:pt>
                <c:pt idx="29">
                  <c:v>3</c:v>
                </c:pt>
                <c:pt idx="30">
                  <c:v>4</c:v>
                </c:pt>
                <c:pt idx="32" formatCode="0.0">
                  <c:v>3.9285714285714284</c:v>
                </c:pt>
                <c:pt idx="33">
                  <c:v>0</c:v>
                </c:pt>
                <c:pt idx="34">
                  <c:v>4</c:v>
                </c:pt>
                <c:pt idx="35">
                  <c:v>4</c:v>
                </c:pt>
                <c:pt idx="36">
                  <c:v>5</c:v>
                </c:pt>
                <c:pt idx="37">
                  <c:v>4</c:v>
                </c:pt>
                <c:pt idx="38">
                  <c:v>4</c:v>
                </c:pt>
                <c:pt idx="39">
                  <c:v>5</c:v>
                </c:pt>
                <c:pt idx="40">
                  <c:v>5</c:v>
                </c:pt>
                <c:pt idx="41">
                  <c:v>5</c:v>
                </c:pt>
                <c:pt idx="42">
                  <c:v>5</c:v>
                </c:pt>
                <c:pt idx="43">
                  <c:v>4</c:v>
                </c:pt>
                <c:pt idx="44">
                  <c:v>3</c:v>
                </c:pt>
                <c:pt idx="45">
                  <c:v>2</c:v>
                </c:pt>
                <c:pt idx="46">
                  <c:v>4</c:v>
                </c:pt>
                <c:pt idx="47">
                  <c:v>3</c:v>
                </c:pt>
                <c:pt idx="49" formatCode="0.0">
                  <c:v>4.0714285714285712</c:v>
                </c:pt>
              </c:numCache>
            </c:numRef>
          </c:val>
          <c:extLst>
            <c:ext xmlns:c16="http://schemas.microsoft.com/office/drawing/2014/chart" uri="{C3380CC4-5D6E-409C-BE32-E72D297353CC}">
              <c16:uniqueId val="{00000006-2BFE-4D67-9DAF-5D88BB1A8B47}"/>
            </c:ext>
          </c:extLst>
        </c:ser>
        <c:dLbls>
          <c:showLegendKey val="0"/>
          <c:showVal val="0"/>
          <c:showCatName val="0"/>
          <c:showSerName val="0"/>
          <c:showPercent val="0"/>
          <c:showBubbleSize val="0"/>
        </c:dLbls>
        <c:gapWidth val="219"/>
        <c:overlap val="-27"/>
        <c:axId val="680803199"/>
        <c:axId val="597689343"/>
      </c:barChart>
      <c:catAx>
        <c:axId val="68080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597689343"/>
        <c:crosses val="autoZero"/>
        <c:auto val="1"/>
        <c:lblAlgn val="ctr"/>
        <c:lblOffset val="100"/>
        <c:noMultiLvlLbl val="0"/>
      </c:catAx>
      <c:valAx>
        <c:axId val="597689343"/>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6808031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DB529C5F-A7AE-4671-ACAC-62B880E967FC}" type="datetimeFigureOut">
              <a:rPr lang="nl-NL" smtClean="0"/>
              <a:t>9-2-2024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374826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B529C5F-A7AE-4671-ACAC-62B880E967FC}" type="datetimeFigureOut">
              <a:rPr lang="nl-NL" smtClean="0"/>
              <a:t>9-2-2024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119827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B529C5F-A7AE-4671-ACAC-62B880E967FC}" type="datetimeFigureOut">
              <a:rPr lang="nl-NL" smtClean="0"/>
              <a:t>9-2-2024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139841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B529C5F-A7AE-4671-ACAC-62B880E967FC}" type="datetimeFigureOut">
              <a:rPr lang="nl-NL" smtClean="0"/>
              <a:t>9-2-2024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98709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B529C5F-A7AE-4671-ACAC-62B880E967FC}" type="datetimeFigureOut">
              <a:rPr lang="nl-NL" smtClean="0"/>
              <a:t>9-2-2024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414960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B529C5F-A7AE-4671-ACAC-62B880E967FC}" type="datetimeFigureOut">
              <a:rPr lang="nl-NL" smtClean="0"/>
              <a:t>9-2-2024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168130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B529C5F-A7AE-4671-ACAC-62B880E967FC}" type="datetimeFigureOut">
              <a:rPr lang="nl-NL" smtClean="0"/>
              <a:t>9-2-2024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304469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B529C5F-A7AE-4671-ACAC-62B880E967FC}" type="datetimeFigureOut">
              <a:rPr lang="nl-NL" smtClean="0"/>
              <a:t>9-2-2024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360347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B529C5F-A7AE-4671-ACAC-62B880E967FC}" type="datetimeFigureOut">
              <a:rPr lang="nl-NL" smtClean="0"/>
              <a:t>9-2-2024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218335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B529C5F-A7AE-4671-ACAC-62B880E967FC}" type="datetimeFigureOut">
              <a:rPr lang="nl-NL" smtClean="0"/>
              <a:t>9-2-2024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238366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B529C5F-A7AE-4671-ACAC-62B880E967FC}" type="datetimeFigureOut">
              <a:rPr lang="nl-NL" smtClean="0"/>
              <a:t>9-2-2024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265414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29C5F-A7AE-4671-ACAC-62B880E967FC}" type="datetimeFigureOut">
              <a:rPr lang="nl-NL" smtClean="0"/>
              <a:t>9-2-2024</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25051-6645-443C-8435-55F525F84BA5}" type="slidenum">
              <a:rPr lang="nl-NL" smtClean="0"/>
              <a:t>‹nr.›</a:t>
            </a:fld>
            <a:endParaRPr lang="nl-NL"/>
          </a:p>
        </p:txBody>
      </p:sp>
    </p:spTree>
    <p:extLst>
      <p:ext uri="{BB962C8B-B14F-4D97-AF65-F5344CB8AC3E}">
        <p14:creationId xmlns:p14="http://schemas.microsoft.com/office/powerpoint/2010/main" val="3445583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3999" y="1122363"/>
            <a:ext cx="9672205" cy="2387600"/>
          </a:xfrm>
        </p:spPr>
        <p:txBody>
          <a:bodyPr>
            <a:normAutofit fontScale="90000"/>
          </a:bodyPr>
          <a:lstStyle/>
          <a:p>
            <a:pPr algn="l"/>
            <a:r>
              <a:rPr lang="en-GB" b="1" dirty="0"/>
              <a:t>EKFI PLUS:</a:t>
            </a:r>
            <a:br>
              <a:rPr lang="en-GB" b="1" dirty="0"/>
            </a:br>
            <a:r>
              <a:rPr lang="en-GB" b="1" dirty="0"/>
              <a:t>Innovation through cooperation</a:t>
            </a:r>
            <a:br>
              <a:rPr lang="en-US" sz="9600" dirty="0"/>
            </a:br>
            <a:endParaRPr lang="nl-NL" dirty="0"/>
          </a:p>
        </p:txBody>
      </p:sp>
      <p:sp>
        <p:nvSpPr>
          <p:cNvPr id="3" name="Ondertitel 2"/>
          <p:cNvSpPr>
            <a:spLocks noGrp="1"/>
          </p:cNvSpPr>
          <p:nvPr>
            <p:ph type="subTitle" idx="1"/>
          </p:nvPr>
        </p:nvSpPr>
        <p:spPr>
          <a:xfrm>
            <a:off x="613317" y="4214192"/>
            <a:ext cx="10928195" cy="1739349"/>
          </a:xfrm>
        </p:spPr>
        <p:txBody>
          <a:bodyPr>
            <a:normAutofit/>
          </a:bodyPr>
          <a:lstStyle/>
          <a:p>
            <a:r>
              <a:rPr lang="en-US" b="1" dirty="0"/>
              <a:t>WP 2: Evaluation of the Educational Model (30/01/2024)</a:t>
            </a:r>
            <a:endParaRPr lang="el-GR" dirty="0"/>
          </a:p>
          <a:p>
            <a:r>
              <a:rPr lang="en-US" dirty="0"/>
              <a:t>Leading organization: HELLENIC GRAPHIC-MEDIA RESEARCH LAB GRAPHMEDLAB – UNIVERSITY OF WEST ATTICA (E10031602 - EL) </a:t>
            </a:r>
          </a:p>
          <a:p>
            <a:r>
              <a:rPr lang="en-US" dirty="0"/>
              <a:t>Dr. Anastasios </a:t>
            </a:r>
            <a:r>
              <a:rPr lang="en-US" dirty="0" err="1"/>
              <a:t>Politis</a:t>
            </a:r>
            <a:r>
              <a:rPr lang="en-US" dirty="0"/>
              <a:t>, Dr. </a:t>
            </a:r>
            <a:r>
              <a:rPr lang="en-US" dirty="0" err="1"/>
              <a:t>Marios</a:t>
            </a:r>
            <a:r>
              <a:rPr lang="en-US" dirty="0"/>
              <a:t> Tsigonias, Dr. </a:t>
            </a:r>
            <a:r>
              <a:rPr lang="en-US" dirty="0" err="1"/>
              <a:t>Gerasimos</a:t>
            </a:r>
            <a:r>
              <a:rPr lang="en-US" dirty="0"/>
              <a:t> </a:t>
            </a:r>
            <a:r>
              <a:rPr lang="en-US" dirty="0" err="1"/>
              <a:t>Vonitsanos</a:t>
            </a:r>
            <a:r>
              <a:rPr lang="en-US" dirty="0"/>
              <a:t>, </a:t>
            </a:r>
            <a:r>
              <a:rPr lang="en-US" dirty="0" err="1"/>
              <a:t>Evangelos</a:t>
            </a:r>
            <a:r>
              <a:rPr lang="en-US" dirty="0"/>
              <a:t> </a:t>
            </a:r>
            <a:r>
              <a:rPr lang="en-US" dirty="0" err="1"/>
              <a:t>Syrigos</a:t>
            </a:r>
            <a:endParaRPr lang="en-US" dirty="0"/>
          </a:p>
          <a:p>
            <a:endParaRPr lang="el-GR" dirty="0"/>
          </a:p>
          <a:p>
            <a:endParaRPr lang="nl-NL" dirty="0"/>
          </a:p>
        </p:txBody>
      </p:sp>
      <p:pic>
        <p:nvPicPr>
          <p:cNvPr id="6" name="Afbeelding 5">
            <a:extLst>
              <a:ext uri="{FF2B5EF4-FFF2-40B4-BE49-F238E27FC236}">
                <a16:creationId xmlns:a16="http://schemas.microsoft.com/office/drawing/2014/main" id="{121F76C6-AE71-48A5-BD50-5F32C797DD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4608" y="6098408"/>
            <a:ext cx="2661172" cy="759592"/>
          </a:xfrm>
          <a:prstGeom prst="rect">
            <a:avLst/>
          </a:prstGeom>
        </p:spPr>
      </p:pic>
      <p:pic>
        <p:nvPicPr>
          <p:cNvPr id="5" name="Afbeelding 4" descr="Afbeelding met tekst&#10;&#10;Automatisch gegenereerde beschrijving">
            <a:extLst>
              <a:ext uri="{FF2B5EF4-FFF2-40B4-BE49-F238E27FC236}">
                <a16:creationId xmlns:a16="http://schemas.microsoft.com/office/drawing/2014/main" id="{5E909D77-40E1-05FD-330D-FBFD11332A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05965"/>
            <a:ext cx="3365673" cy="1009702"/>
          </a:xfrm>
          <a:prstGeom prst="rect">
            <a:avLst/>
          </a:prstGeom>
        </p:spPr>
      </p:pic>
    </p:spTree>
    <p:extLst>
      <p:ext uri="{BB962C8B-B14F-4D97-AF65-F5344CB8AC3E}">
        <p14:creationId xmlns:p14="http://schemas.microsoft.com/office/powerpoint/2010/main" val="214362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4000" b="-304000"/>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9162DBB-E706-447D-8A07-0E3B85C9E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173" y="6311900"/>
            <a:ext cx="1836881" cy="524310"/>
          </a:xfrm>
          <a:prstGeom prst="rect">
            <a:avLst/>
          </a:prstGeom>
        </p:spPr>
      </p:pic>
      <p:sp>
        <p:nvSpPr>
          <p:cNvPr id="4" name="Tekstvak 3">
            <a:extLst>
              <a:ext uri="{FF2B5EF4-FFF2-40B4-BE49-F238E27FC236}">
                <a16:creationId xmlns:a16="http://schemas.microsoft.com/office/drawing/2014/main" id="{9E95561A-A4EE-4E4C-8B7F-D1ACD96409F9}"/>
              </a:ext>
            </a:extLst>
          </p:cNvPr>
          <p:cNvSpPr txBox="1"/>
          <p:nvPr/>
        </p:nvSpPr>
        <p:spPr>
          <a:xfrm>
            <a:off x="878032" y="2000250"/>
            <a:ext cx="9440141" cy="369332"/>
          </a:xfrm>
          <a:prstGeom prst="rect">
            <a:avLst/>
          </a:prstGeom>
          <a:noFill/>
        </p:spPr>
        <p:txBody>
          <a:bodyPr wrap="square" rtlCol="0">
            <a:spAutoFit/>
          </a:bodyPr>
          <a:lstStyle/>
          <a:p>
            <a:endParaRPr lang="nl-NL" dirty="0"/>
          </a:p>
        </p:txBody>
      </p:sp>
      <p:pic>
        <p:nvPicPr>
          <p:cNvPr id="9" name="Tijdelijke aanduiding voor inhoud 8" descr="Afbeelding met tekst&#10;&#10;Automatisch gegenereerde beschrijving">
            <a:extLst>
              <a:ext uri="{FF2B5EF4-FFF2-40B4-BE49-F238E27FC236}">
                <a16:creationId xmlns:a16="http://schemas.microsoft.com/office/drawing/2014/main" id="{B73A7BFA-8A26-FF0F-13CB-2A3508403C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946" y="6153377"/>
            <a:ext cx="1956241" cy="586873"/>
          </a:xfrm>
        </p:spPr>
      </p:pic>
      <p:sp>
        <p:nvSpPr>
          <p:cNvPr id="5" name="Τίτλος 4">
            <a:extLst>
              <a:ext uri="{FF2B5EF4-FFF2-40B4-BE49-F238E27FC236}">
                <a16:creationId xmlns:a16="http://schemas.microsoft.com/office/drawing/2014/main" id="{F70A4CF2-8F46-458E-AE84-EF273619FA01}"/>
              </a:ext>
            </a:extLst>
          </p:cNvPr>
          <p:cNvSpPr>
            <a:spLocks noGrp="1"/>
          </p:cNvSpPr>
          <p:nvPr>
            <p:ph type="title"/>
          </p:nvPr>
        </p:nvSpPr>
        <p:spPr>
          <a:xfrm>
            <a:off x="685800" y="47077"/>
            <a:ext cx="11476382" cy="1325563"/>
          </a:xfrm>
        </p:spPr>
        <p:txBody>
          <a:bodyPr>
            <a:normAutofit/>
          </a:bodyPr>
          <a:lstStyle/>
          <a:p>
            <a:r>
              <a:rPr lang="en-US" sz="4000" dirty="0"/>
              <a:t>Evaluation of the </a:t>
            </a:r>
            <a:r>
              <a:rPr lang="en-US" sz="4000" b="1" dirty="0"/>
              <a:t>Educational Model </a:t>
            </a:r>
            <a:r>
              <a:rPr lang="en-US" sz="4000" dirty="0"/>
              <a:t>&amp; Mapping Guide</a:t>
            </a:r>
            <a:endParaRPr lang="el-GR" sz="4000" dirty="0"/>
          </a:p>
        </p:txBody>
      </p:sp>
      <p:graphicFrame>
        <p:nvGraphicFramePr>
          <p:cNvPr id="3" name="Γράφημα 2">
            <a:extLst>
              <a:ext uri="{FF2B5EF4-FFF2-40B4-BE49-F238E27FC236}">
                <a16:creationId xmlns:a16="http://schemas.microsoft.com/office/drawing/2014/main" id="{2F7F1902-1040-4B44-82AB-7C16F7BDAB59}"/>
              </a:ext>
            </a:extLst>
          </p:cNvPr>
          <p:cNvGraphicFramePr>
            <a:graphicFrameLocks/>
          </p:cNvGraphicFramePr>
          <p:nvPr>
            <p:extLst>
              <p:ext uri="{D42A27DB-BD31-4B8C-83A1-F6EECF244321}">
                <p14:modId xmlns:p14="http://schemas.microsoft.com/office/powerpoint/2010/main" val="1299715179"/>
              </p:ext>
            </p:extLst>
          </p:nvPr>
        </p:nvGraphicFramePr>
        <p:xfrm>
          <a:off x="36946" y="1005840"/>
          <a:ext cx="12155053" cy="53060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02896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4000" b="-304000"/>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9162DBB-E706-447D-8A07-0E3B85C9E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173" y="6311900"/>
            <a:ext cx="1836881" cy="524310"/>
          </a:xfrm>
          <a:prstGeom prst="rect">
            <a:avLst/>
          </a:prstGeom>
        </p:spPr>
      </p:pic>
      <p:sp>
        <p:nvSpPr>
          <p:cNvPr id="4" name="Tekstvak 3">
            <a:extLst>
              <a:ext uri="{FF2B5EF4-FFF2-40B4-BE49-F238E27FC236}">
                <a16:creationId xmlns:a16="http://schemas.microsoft.com/office/drawing/2014/main" id="{9E95561A-A4EE-4E4C-8B7F-D1ACD96409F9}"/>
              </a:ext>
            </a:extLst>
          </p:cNvPr>
          <p:cNvSpPr txBox="1"/>
          <p:nvPr/>
        </p:nvSpPr>
        <p:spPr>
          <a:xfrm>
            <a:off x="878032" y="2000250"/>
            <a:ext cx="9440141" cy="369332"/>
          </a:xfrm>
          <a:prstGeom prst="rect">
            <a:avLst/>
          </a:prstGeom>
          <a:noFill/>
        </p:spPr>
        <p:txBody>
          <a:bodyPr wrap="square" rtlCol="0">
            <a:spAutoFit/>
          </a:bodyPr>
          <a:lstStyle/>
          <a:p>
            <a:endParaRPr lang="nl-NL" dirty="0"/>
          </a:p>
        </p:txBody>
      </p:sp>
      <p:pic>
        <p:nvPicPr>
          <p:cNvPr id="9" name="Tijdelijke aanduiding voor inhoud 8" descr="Afbeelding met tekst&#10;&#10;Automatisch gegenereerde beschrijving">
            <a:extLst>
              <a:ext uri="{FF2B5EF4-FFF2-40B4-BE49-F238E27FC236}">
                <a16:creationId xmlns:a16="http://schemas.microsoft.com/office/drawing/2014/main" id="{B73A7BFA-8A26-FF0F-13CB-2A3508403C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946" y="6153377"/>
            <a:ext cx="1956241" cy="586873"/>
          </a:xfrm>
        </p:spPr>
      </p:pic>
      <p:sp>
        <p:nvSpPr>
          <p:cNvPr id="5" name="Τίτλος 4">
            <a:extLst>
              <a:ext uri="{FF2B5EF4-FFF2-40B4-BE49-F238E27FC236}">
                <a16:creationId xmlns:a16="http://schemas.microsoft.com/office/drawing/2014/main" id="{F70A4CF2-8F46-458E-AE84-EF273619FA01}"/>
              </a:ext>
            </a:extLst>
          </p:cNvPr>
          <p:cNvSpPr>
            <a:spLocks noGrp="1"/>
          </p:cNvSpPr>
          <p:nvPr>
            <p:ph type="title"/>
          </p:nvPr>
        </p:nvSpPr>
        <p:spPr>
          <a:xfrm>
            <a:off x="685800" y="47077"/>
            <a:ext cx="11476382" cy="1325563"/>
          </a:xfrm>
        </p:spPr>
        <p:txBody>
          <a:bodyPr>
            <a:normAutofit/>
          </a:bodyPr>
          <a:lstStyle/>
          <a:p>
            <a:r>
              <a:rPr lang="en-US" sz="4000" dirty="0"/>
              <a:t>Evaluation of the </a:t>
            </a:r>
            <a:r>
              <a:rPr lang="en-US" sz="4000" b="1" dirty="0"/>
              <a:t>Educational Model </a:t>
            </a:r>
            <a:r>
              <a:rPr lang="en-US" sz="4000" dirty="0"/>
              <a:t>&amp; Mapping Guide</a:t>
            </a:r>
            <a:endParaRPr lang="el-GR" sz="4000" dirty="0"/>
          </a:p>
        </p:txBody>
      </p:sp>
      <p:graphicFrame>
        <p:nvGraphicFramePr>
          <p:cNvPr id="2" name="Γράφημα 1">
            <a:extLst>
              <a:ext uri="{FF2B5EF4-FFF2-40B4-BE49-F238E27FC236}">
                <a16:creationId xmlns:a16="http://schemas.microsoft.com/office/drawing/2014/main" id="{4B5C0B93-27A8-403A-9165-C3EE6EF3A7AF}"/>
              </a:ext>
            </a:extLst>
          </p:cNvPr>
          <p:cNvGraphicFramePr>
            <a:graphicFrameLocks/>
          </p:cNvGraphicFramePr>
          <p:nvPr>
            <p:extLst>
              <p:ext uri="{D42A27DB-BD31-4B8C-83A1-F6EECF244321}">
                <p14:modId xmlns:p14="http://schemas.microsoft.com/office/powerpoint/2010/main" val="1131386353"/>
              </p:ext>
            </p:extLst>
          </p:nvPr>
        </p:nvGraphicFramePr>
        <p:xfrm>
          <a:off x="76134" y="1136649"/>
          <a:ext cx="12007009" cy="50167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0597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4000" b="-304000"/>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9162DBB-E706-447D-8A07-0E3B85C9E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173" y="6311900"/>
            <a:ext cx="1836881" cy="524310"/>
          </a:xfrm>
          <a:prstGeom prst="rect">
            <a:avLst/>
          </a:prstGeom>
        </p:spPr>
      </p:pic>
      <p:sp>
        <p:nvSpPr>
          <p:cNvPr id="4" name="Tekstvak 3">
            <a:extLst>
              <a:ext uri="{FF2B5EF4-FFF2-40B4-BE49-F238E27FC236}">
                <a16:creationId xmlns:a16="http://schemas.microsoft.com/office/drawing/2014/main" id="{9E95561A-A4EE-4E4C-8B7F-D1ACD96409F9}"/>
              </a:ext>
            </a:extLst>
          </p:cNvPr>
          <p:cNvSpPr txBox="1"/>
          <p:nvPr/>
        </p:nvSpPr>
        <p:spPr>
          <a:xfrm>
            <a:off x="878032" y="2000250"/>
            <a:ext cx="9440141" cy="369332"/>
          </a:xfrm>
          <a:prstGeom prst="rect">
            <a:avLst/>
          </a:prstGeom>
          <a:noFill/>
        </p:spPr>
        <p:txBody>
          <a:bodyPr wrap="square" rtlCol="0">
            <a:spAutoFit/>
          </a:bodyPr>
          <a:lstStyle/>
          <a:p>
            <a:endParaRPr lang="nl-NL" dirty="0"/>
          </a:p>
        </p:txBody>
      </p:sp>
      <p:pic>
        <p:nvPicPr>
          <p:cNvPr id="9" name="Tijdelijke aanduiding voor inhoud 8" descr="Afbeelding met tekst&#10;&#10;Automatisch gegenereerde beschrijving">
            <a:extLst>
              <a:ext uri="{FF2B5EF4-FFF2-40B4-BE49-F238E27FC236}">
                <a16:creationId xmlns:a16="http://schemas.microsoft.com/office/drawing/2014/main" id="{B73A7BFA-8A26-FF0F-13CB-2A3508403C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946" y="6153377"/>
            <a:ext cx="1956241" cy="586873"/>
          </a:xfrm>
        </p:spPr>
      </p:pic>
      <p:sp>
        <p:nvSpPr>
          <p:cNvPr id="5" name="Τίτλος 4">
            <a:extLst>
              <a:ext uri="{FF2B5EF4-FFF2-40B4-BE49-F238E27FC236}">
                <a16:creationId xmlns:a16="http://schemas.microsoft.com/office/drawing/2014/main" id="{F70A4CF2-8F46-458E-AE84-EF273619FA01}"/>
              </a:ext>
            </a:extLst>
          </p:cNvPr>
          <p:cNvSpPr>
            <a:spLocks noGrp="1"/>
          </p:cNvSpPr>
          <p:nvPr>
            <p:ph type="title"/>
          </p:nvPr>
        </p:nvSpPr>
        <p:spPr>
          <a:xfrm>
            <a:off x="715617" y="47077"/>
            <a:ext cx="11476382" cy="1325563"/>
          </a:xfrm>
        </p:spPr>
        <p:txBody>
          <a:bodyPr>
            <a:normAutofit/>
          </a:bodyPr>
          <a:lstStyle/>
          <a:p>
            <a:r>
              <a:rPr lang="en-US" sz="4000" dirty="0"/>
              <a:t>Evaluation of the Educational Model &amp; </a:t>
            </a:r>
            <a:r>
              <a:rPr lang="en-US" sz="4000" b="1" dirty="0"/>
              <a:t>Mapping Guide</a:t>
            </a:r>
            <a:endParaRPr lang="el-GR" sz="4000" b="1" dirty="0"/>
          </a:p>
        </p:txBody>
      </p:sp>
      <p:graphicFrame>
        <p:nvGraphicFramePr>
          <p:cNvPr id="3" name="Γράφημα 2">
            <a:extLst>
              <a:ext uri="{FF2B5EF4-FFF2-40B4-BE49-F238E27FC236}">
                <a16:creationId xmlns:a16="http://schemas.microsoft.com/office/drawing/2014/main" id="{A209ACEE-2957-4F42-AC22-7ADFB1379EB3}"/>
              </a:ext>
            </a:extLst>
          </p:cNvPr>
          <p:cNvGraphicFramePr>
            <a:graphicFrameLocks/>
          </p:cNvGraphicFramePr>
          <p:nvPr>
            <p:extLst>
              <p:ext uri="{D42A27DB-BD31-4B8C-83A1-F6EECF244321}">
                <p14:modId xmlns:p14="http://schemas.microsoft.com/office/powerpoint/2010/main" val="1160331073"/>
              </p:ext>
            </p:extLst>
          </p:nvPr>
        </p:nvGraphicFramePr>
        <p:xfrm>
          <a:off x="1528353" y="1280160"/>
          <a:ext cx="9440141" cy="48732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01019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4000" b="-304000"/>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9162DBB-E706-447D-8A07-0E3B85C9E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173" y="6311900"/>
            <a:ext cx="1836881" cy="524310"/>
          </a:xfrm>
          <a:prstGeom prst="rect">
            <a:avLst/>
          </a:prstGeom>
        </p:spPr>
      </p:pic>
      <p:sp>
        <p:nvSpPr>
          <p:cNvPr id="4" name="Tekstvak 3">
            <a:extLst>
              <a:ext uri="{FF2B5EF4-FFF2-40B4-BE49-F238E27FC236}">
                <a16:creationId xmlns:a16="http://schemas.microsoft.com/office/drawing/2014/main" id="{9E95561A-A4EE-4E4C-8B7F-D1ACD96409F9}"/>
              </a:ext>
            </a:extLst>
          </p:cNvPr>
          <p:cNvSpPr txBox="1"/>
          <p:nvPr/>
        </p:nvSpPr>
        <p:spPr>
          <a:xfrm>
            <a:off x="878032" y="2000250"/>
            <a:ext cx="9440141" cy="369332"/>
          </a:xfrm>
          <a:prstGeom prst="rect">
            <a:avLst/>
          </a:prstGeom>
          <a:noFill/>
        </p:spPr>
        <p:txBody>
          <a:bodyPr wrap="square" rtlCol="0">
            <a:spAutoFit/>
          </a:bodyPr>
          <a:lstStyle/>
          <a:p>
            <a:endParaRPr lang="nl-NL" dirty="0"/>
          </a:p>
        </p:txBody>
      </p:sp>
      <p:pic>
        <p:nvPicPr>
          <p:cNvPr id="9" name="Tijdelijke aanduiding voor inhoud 8" descr="Afbeelding met tekst&#10;&#10;Automatisch gegenereerde beschrijving">
            <a:extLst>
              <a:ext uri="{FF2B5EF4-FFF2-40B4-BE49-F238E27FC236}">
                <a16:creationId xmlns:a16="http://schemas.microsoft.com/office/drawing/2014/main" id="{B73A7BFA-8A26-FF0F-13CB-2A3508403C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946" y="6153377"/>
            <a:ext cx="1956241" cy="586873"/>
          </a:xfrm>
        </p:spPr>
      </p:pic>
      <p:sp>
        <p:nvSpPr>
          <p:cNvPr id="5" name="Τίτλος 4">
            <a:extLst>
              <a:ext uri="{FF2B5EF4-FFF2-40B4-BE49-F238E27FC236}">
                <a16:creationId xmlns:a16="http://schemas.microsoft.com/office/drawing/2014/main" id="{F70A4CF2-8F46-458E-AE84-EF273619FA01}"/>
              </a:ext>
            </a:extLst>
          </p:cNvPr>
          <p:cNvSpPr>
            <a:spLocks noGrp="1"/>
          </p:cNvSpPr>
          <p:nvPr>
            <p:ph type="title"/>
          </p:nvPr>
        </p:nvSpPr>
        <p:spPr>
          <a:xfrm>
            <a:off x="636104" y="2382267"/>
            <a:ext cx="11280913" cy="3359427"/>
          </a:xfrm>
        </p:spPr>
        <p:txBody>
          <a:bodyPr>
            <a:noAutofit/>
          </a:bodyPr>
          <a:lstStyle/>
          <a:p>
            <a:r>
              <a:rPr lang="en-US" sz="3600" dirty="0"/>
              <a:t>Evaluation of the Educational Model &amp; Mapping Guide</a:t>
            </a:r>
            <a:br>
              <a:rPr lang="en-US" sz="2800" dirty="0"/>
            </a:br>
            <a:br>
              <a:rPr lang="en-US" sz="2800" dirty="0"/>
            </a:br>
            <a:r>
              <a:rPr lang="en-US" sz="2800" dirty="0"/>
              <a:t>Evaluation numbers: </a:t>
            </a:r>
            <a:br>
              <a:rPr lang="en-US" sz="2800" dirty="0"/>
            </a:br>
            <a:r>
              <a:rPr lang="en-US" sz="2800" dirty="0"/>
              <a:t>14 people evaluated the Educational Model (N=14).</a:t>
            </a:r>
            <a:br>
              <a:rPr lang="en-US" sz="2800" dirty="0"/>
            </a:br>
            <a:br>
              <a:rPr lang="en-US" sz="2800" dirty="0"/>
            </a:br>
            <a:r>
              <a:rPr lang="en-US" sz="2800" dirty="0"/>
              <a:t>Conclusions: </a:t>
            </a:r>
            <a:br>
              <a:rPr lang="en-US" sz="2800" dirty="0"/>
            </a:br>
            <a:br>
              <a:rPr lang="el-GR" sz="2800" dirty="0"/>
            </a:br>
            <a:br>
              <a:rPr lang="el-GR" sz="2800" dirty="0"/>
            </a:br>
            <a:r>
              <a:rPr lang="en-US" sz="2800" dirty="0"/>
              <a:t>Important Points to discuss: </a:t>
            </a:r>
            <a:br>
              <a:rPr lang="en-US" sz="2800" dirty="0"/>
            </a:br>
            <a:r>
              <a:rPr lang="en-US" sz="2800" dirty="0"/>
              <a:t>1. Security and GDPR issues should be further discussed</a:t>
            </a:r>
            <a:br>
              <a:rPr lang="en-US" sz="2800" dirty="0"/>
            </a:br>
            <a:r>
              <a:rPr lang="en-US" sz="2800" dirty="0"/>
              <a:t>2. Educational Model Mapping Guide seems to resolve the functionality problems of the Educational Model itself.</a:t>
            </a:r>
            <a:br>
              <a:rPr lang="en-US" sz="2800" dirty="0"/>
            </a:br>
            <a:r>
              <a:rPr lang="en-US" sz="2800" dirty="0"/>
              <a:t>3. The Platform should provide more tools and functionality</a:t>
            </a:r>
            <a:br>
              <a:rPr lang="en-US" sz="2800" dirty="0"/>
            </a:br>
            <a:r>
              <a:rPr lang="en-US" sz="2800" dirty="0"/>
              <a:t> </a:t>
            </a:r>
            <a:br>
              <a:rPr lang="en-US" sz="2800" dirty="0"/>
            </a:br>
            <a:br>
              <a:rPr lang="en-US" sz="2800" dirty="0"/>
            </a:br>
            <a:br>
              <a:rPr lang="el-GR" sz="2800" dirty="0"/>
            </a:br>
            <a:endParaRPr lang="el-GR" sz="2800" dirty="0"/>
          </a:p>
        </p:txBody>
      </p:sp>
    </p:spTree>
    <p:extLst>
      <p:ext uri="{BB962C8B-B14F-4D97-AF65-F5344CB8AC3E}">
        <p14:creationId xmlns:p14="http://schemas.microsoft.com/office/powerpoint/2010/main" val="384857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4000" b="-304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891894"/>
            <a:ext cx="10515600" cy="1325563"/>
          </a:xfrm>
        </p:spPr>
        <p:txBody>
          <a:bodyPr>
            <a:normAutofit fontScale="90000"/>
          </a:bodyPr>
          <a:lstStyle/>
          <a:p>
            <a:pPr algn="ctr"/>
            <a:r>
              <a:rPr lang="en-US" b="1" dirty="0"/>
              <a:t>WP 2: Evaluation of the Educational Model and the Mapping Guide (30.01.2024)</a:t>
            </a:r>
            <a:br>
              <a:rPr lang="en-US" b="1" dirty="0"/>
            </a:br>
            <a:br>
              <a:rPr lang="el-GR" dirty="0"/>
            </a:br>
            <a:endParaRPr lang="nl-NL" sz="4000" dirty="0"/>
          </a:p>
        </p:txBody>
      </p:sp>
      <p:pic>
        <p:nvPicPr>
          <p:cNvPr id="8" name="Afbeelding 7">
            <a:extLst>
              <a:ext uri="{FF2B5EF4-FFF2-40B4-BE49-F238E27FC236}">
                <a16:creationId xmlns:a16="http://schemas.microsoft.com/office/drawing/2014/main" id="{E9162DBB-E706-447D-8A07-0E3B85C9E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173" y="6311900"/>
            <a:ext cx="1836881" cy="524310"/>
          </a:xfrm>
          <a:prstGeom prst="rect">
            <a:avLst/>
          </a:prstGeom>
        </p:spPr>
      </p:pic>
      <p:sp>
        <p:nvSpPr>
          <p:cNvPr id="4" name="Tekstvak 3">
            <a:extLst>
              <a:ext uri="{FF2B5EF4-FFF2-40B4-BE49-F238E27FC236}">
                <a16:creationId xmlns:a16="http://schemas.microsoft.com/office/drawing/2014/main" id="{9E95561A-A4EE-4E4C-8B7F-D1ACD96409F9}"/>
              </a:ext>
            </a:extLst>
          </p:cNvPr>
          <p:cNvSpPr txBox="1"/>
          <p:nvPr/>
        </p:nvSpPr>
        <p:spPr>
          <a:xfrm>
            <a:off x="878032" y="2000250"/>
            <a:ext cx="9440141" cy="369332"/>
          </a:xfrm>
          <a:prstGeom prst="rect">
            <a:avLst/>
          </a:prstGeom>
          <a:noFill/>
        </p:spPr>
        <p:txBody>
          <a:bodyPr wrap="square" rtlCol="0">
            <a:spAutoFit/>
          </a:bodyPr>
          <a:lstStyle/>
          <a:p>
            <a:endParaRPr lang="nl-NL" dirty="0"/>
          </a:p>
        </p:txBody>
      </p:sp>
      <p:pic>
        <p:nvPicPr>
          <p:cNvPr id="9" name="Tijdelijke aanduiding voor inhoud 8" descr="Afbeelding met tekst&#10;&#10;Automatisch gegenereerde beschrijving">
            <a:extLst>
              <a:ext uri="{FF2B5EF4-FFF2-40B4-BE49-F238E27FC236}">
                <a16:creationId xmlns:a16="http://schemas.microsoft.com/office/drawing/2014/main" id="{B73A7BFA-8A26-FF0F-13CB-2A3508403C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946" y="6153377"/>
            <a:ext cx="1956241" cy="586873"/>
          </a:xfrm>
        </p:spPr>
      </p:pic>
      <p:pic>
        <p:nvPicPr>
          <p:cNvPr id="7" name="Εικόνα 6">
            <a:extLst>
              <a:ext uri="{FF2B5EF4-FFF2-40B4-BE49-F238E27FC236}">
                <a16:creationId xmlns:a16="http://schemas.microsoft.com/office/drawing/2014/main" id="{6D0CB000-ADB8-41FA-A0EF-1E5419D062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066" y="1755142"/>
            <a:ext cx="2949207" cy="4171208"/>
          </a:xfrm>
          <a:prstGeom prst="rect">
            <a:avLst/>
          </a:prstGeom>
        </p:spPr>
      </p:pic>
      <p:pic>
        <p:nvPicPr>
          <p:cNvPr id="11" name="Εικόνα 10">
            <a:extLst>
              <a:ext uri="{FF2B5EF4-FFF2-40B4-BE49-F238E27FC236}">
                <a16:creationId xmlns:a16="http://schemas.microsoft.com/office/drawing/2014/main" id="{8D334E3F-E225-4167-9AB0-508E965598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8751" y="1755142"/>
            <a:ext cx="2949207" cy="4171208"/>
          </a:xfrm>
          <a:prstGeom prst="rect">
            <a:avLst/>
          </a:prstGeom>
        </p:spPr>
      </p:pic>
      <p:pic>
        <p:nvPicPr>
          <p:cNvPr id="13" name="Εικόνα 12">
            <a:extLst>
              <a:ext uri="{FF2B5EF4-FFF2-40B4-BE49-F238E27FC236}">
                <a16:creationId xmlns:a16="http://schemas.microsoft.com/office/drawing/2014/main" id="{CDC30FED-5AD6-4037-8A33-7F50A61A0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2127" y="1755142"/>
            <a:ext cx="2949207" cy="4171208"/>
          </a:xfrm>
          <a:prstGeom prst="rect">
            <a:avLst/>
          </a:prstGeom>
        </p:spPr>
      </p:pic>
    </p:spTree>
    <p:extLst>
      <p:ext uri="{BB962C8B-B14F-4D97-AF65-F5344CB8AC3E}">
        <p14:creationId xmlns:p14="http://schemas.microsoft.com/office/powerpoint/2010/main" val="377272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4000" b="-304000"/>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9162DBB-E706-447D-8A07-0E3B85C9E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173" y="6311900"/>
            <a:ext cx="1836881" cy="524310"/>
          </a:xfrm>
          <a:prstGeom prst="rect">
            <a:avLst/>
          </a:prstGeom>
        </p:spPr>
      </p:pic>
      <p:sp>
        <p:nvSpPr>
          <p:cNvPr id="4" name="Tekstvak 3">
            <a:extLst>
              <a:ext uri="{FF2B5EF4-FFF2-40B4-BE49-F238E27FC236}">
                <a16:creationId xmlns:a16="http://schemas.microsoft.com/office/drawing/2014/main" id="{9E95561A-A4EE-4E4C-8B7F-D1ACD96409F9}"/>
              </a:ext>
            </a:extLst>
          </p:cNvPr>
          <p:cNvSpPr txBox="1"/>
          <p:nvPr/>
        </p:nvSpPr>
        <p:spPr>
          <a:xfrm>
            <a:off x="878032" y="2000250"/>
            <a:ext cx="9440141" cy="369332"/>
          </a:xfrm>
          <a:prstGeom prst="rect">
            <a:avLst/>
          </a:prstGeom>
          <a:noFill/>
        </p:spPr>
        <p:txBody>
          <a:bodyPr wrap="square" rtlCol="0">
            <a:spAutoFit/>
          </a:bodyPr>
          <a:lstStyle/>
          <a:p>
            <a:endParaRPr lang="nl-NL" dirty="0"/>
          </a:p>
        </p:txBody>
      </p:sp>
      <p:pic>
        <p:nvPicPr>
          <p:cNvPr id="9" name="Tijdelijke aanduiding voor inhoud 8" descr="Afbeelding met tekst&#10;&#10;Automatisch gegenereerde beschrijving">
            <a:extLst>
              <a:ext uri="{FF2B5EF4-FFF2-40B4-BE49-F238E27FC236}">
                <a16:creationId xmlns:a16="http://schemas.microsoft.com/office/drawing/2014/main" id="{B73A7BFA-8A26-FF0F-13CB-2A3508403C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946" y="6153377"/>
            <a:ext cx="1956241" cy="586873"/>
          </a:xfrm>
        </p:spPr>
      </p:pic>
      <p:sp>
        <p:nvSpPr>
          <p:cNvPr id="5" name="Τίτλος 4">
            <a:extLst>
              <a:ext uri="{FF2B5EF4-FFF2-40B4-BE49-F238E27FC236}">
                <a16:creationId xmlns:a16="http://schemas.microsoft.com/office/drawing/2014/main" id="{F70A4CF2-8F46-458E-AE84-EF273619FA01}"/>
              </a:ext>
            </a:extLst>
          </p:cNvPr>
          <p:cNvSpPr>
            <a:spLocks noGrp="1"/>
          </p:cNvSpPr>
          <p:nvPr>
            <p:ph type="title"/>
          </p:nvPr>
        </p:nvSpPr>
        <p:spPr>
          <a:xfrm>
            <a:off x="685800" y="47077"/>
            <a:ext cx="11476382" cy="1325563"/>
          </a:xfrm>
        </p:spPr>
        <p:txBody>
          <a:bodyPr>
            <a:normAutofit/>
          </a:bodyPr>
          <a:lstStyle/>
          <a:p>
            <a:r>
              <a:rPr lang="en-US" sz="4000" dirty="0"/>
              <a:t>Evaluation of the </a:t>
            </a:r>
            <a:r>
              <a:rPr lang="en-US" sz="4000" b="1" dirty="0"/>
              <a:t>Educational Model </a:t>
            </a:r>
            <a:r>
              <a:rPr lang="en-US" sz="4000" dirty="0"/>
              <a:t>&amp; Mapping Guide</a:t>
            </a:r>
            <a:endParaRPr lang="el-GR" sz="4000" dirty="0"/>
          </a:p>
        </p:txBody>
      </p:sp>
      <p:graphicFrame>
        <p:nvGraphicFramePr>
          <p:cNvPr id="3" name="Γράφημα 2">
            <a:extLst>
              <a:ext uri="{FF2B5EF4-FFF2-40B4-BE49-F238E27FC236}">
                <a16:creationId xmlns:a16="http://schemas.microsoft.com/office/drawing/2014/main" id="{4910BF86-0DDD-4B99-910E-5988A4A1B152}"/>
              </a:ext>
            </a:extLst>
          </p:cNvPr>
          <p:cNvGraphicFramePr>
            <a:graphicFrameLocks/>
          </p:cNvGraphicFramePr>
          <p:nvPr>
            <p:extLst>
              <p:ext uri="{D42A27DB-BD31-4B8C-83A1-F6EECF244321}">
                <p14:modId xmlns:p14="http://schemas.microsoft.com/office/powerpoint/2010/main" val="3666509678"/>
              </p:ext>
            </p:extLst>
          </p:nvPr>
        </p:nvGraphicFramePr>
        <p:xfrm>
          <a:off x="1541417" y="1136649"/>
          <a:ext cx="9339943" cy="50167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6934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4000" b="-304000"/>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9162DBB-E706-447D-8A07-0E3B85C9E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173" y="6311900"/>
            <a:ext cx="1836881" cy="524310"/>
          </a:xfrm>
          <a:prstGeom prst="rect">
            <a:avLst/>
          </a:prstGeom>
        </p:spPr>
      </p:pic>
      <p:sp>
        <p:nvSpPr>
          <p:cNvPr id="4" name="Tekstvak 3">
            <a:extLst>
              <a:ext uri="{FF2B5EF4-FFF2-40B4-BE49-F238E27FC236}">
                <a16:creationId xmlns:a16="http://schemas.microsoft.com/office/drawing/2014/main" id="{9E95561A-A4EE-4E4C-8B7F-D1ACD96409F9}"/>
              </a:ext>
            </a:extLst>
          </p:cNvPr>
          <p:cNvSpPr txBox="1"/>
          <p:nvPr/>
        </p:nvSpPr>
        <p:spPr>
          <a:xfrm>
            <a:off x="878032" y="2000250"/>
            <a:ext cx="9440141" cy="369332"/>
          </a:xfrm>
          <a:prstGeom prst="rect">
            <a:avLst/>
          </a:prstGeom>
          <a:noFill/>
        </p:spPr>
        <p:txBody>
          <a:bodyPr wrap="square" rtlCol="0">
            <a:spAutoFit/>
          </a:bodyPr>
          <a:lstStyle/>
          <a:p>
            <a:endParaRPr lang="nl-NL" dirty="0"/>
          </a:p>
        </p:txBody>
      </p:sp>
      <p:pic>
        <p:nvPicPr>
          <p:cNvPr id="9" name="Tijdelijke aanduiding voor inhoud 8" descr="Afbeelding met tekst&#10;&#10;Automatisch gegenereerde beschrijving">
            <a:extLst>
              <a:ext uri="{FF2B5EF4-FFF2-40B4-BE49-F238E27FC236}">
                <a16:creationId xmlns:a16="http://schemas.microsoft.com/office/drawing/2014/main" id="{B73A7BFA-8A26-FF0F-13CB-2A3508403C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946" y="6153377"/>
            <a:ext cx="1956241" cy="586873"/>
          </a:xfrm>
        </p:spPr>
      </p:pic>
      <p:sp>
        <p:nvSpPr>
          <p:cNvPr id="5" name="Τίτλος 4">
            <a:extLst>
              <a:ext uri="{FF2B5EF4-FFF2-40B4-BE49-F238E27FC236}">
                <a16:creationId xmlns:a16="http://schemas.microsoft.com/office/drawing/2014/main" id="{F70A4CF2-8F46-458E-AE84-EF273619FA01}"/>
              </a:ext>
            </a:extLst>
          </p:cNvPr>
          <p:cNvSpPr>
            <a:spLocks noGrp="1"/>
          </p:cNvSpPr>
          <p:nvPr>
            <p:ph type="title"/>
          </p:nvPr>
        </p:nvSpPr>
        <p:spPr>
          <a:xfrm>
            <a:off x="685800" y="47077"/>
            <a:ext cx="11476382" cy="1325563"/>
          </a:xfrm>
        </p:spPr>
        <p:txBody>
          <a:bodyPr>
            <a:normAutofit/>
          </a:bodyPr>
          <a:lstStyle/>
          <a:p>
            <a:r>
              <a:rPr lang="en-US" sz="4000" dirty="0"/>
              <a:t>Evaluation of the </a:t>
            </a:r>
            <a:r>
              <a:rPr lang="en-US" sz="4000" b="1" dirty="0"/>
              <a:t>Educational Model </a:t>
            </a:r>
            <a:r>
              <a:rPr lang="en-US" sz="4000" dirty="0"/>
              <a:t>&amp; Mapping Guide</a:t>
            </a:r>
            <a:endParaRPr lang="el-GR" sz="4000" dirty="0"/>
          </a:p>
        </p:txBody>
      </p:sp>
      <p:graphicFrame>
        <p:nvGraphicFramePr>
          <p:cNvPr id="3" name="Γράφημα 2">
            <a:extLst>
              <a:ext uri="{FF2B5EF4-FFF2-40B4-BE49-F238E27FC236}">
                <a16:creationId xmlns:a16="http://schemas.microsoft.com/office/drawing/2014/main" id="{C73CD0B7-1375-448B-A04E-DDEF9D968739}"/>
              </a:ext>
            </a:extLst>
          </p:cNvPr>
          <p:cNvGraphicFramePr>
            <a:graphicFrameLocks/>
          </p:cNvGraphicFramePr>
          <p:nvPr>
            <p:extLst>
              <p:ext uri="{D42A27DB-BD31-4B8C-83A1-F6EECF244321}">
                <p14:modId xmlns:p14="http://schemas.microsoft.com/office/powerpoint/2010/main" val="2956662198"/>
              </p:ext>
            </p:extLst>
          </p:nvPr>
        </p:nvGraphicFramePr>
        <p:xfrm>
          <a:off x="1528354" y="1136649"/>
          <a:ext cx="9326880" cy="50167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2754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4000" b="-304000"/>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9162DBB-E706-447D-8A07-0E3B85C9E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173" y="6311900"/>
            <a:ext cx="1836881" cy="524310"/>
          </a:xfrm>
          <a:prstGeom prst="rect">
            <a:avLst/>
          </a:prstGeom>
        </p:spPr>
      </p:pic>
      <p:sp>
        <p:nvSpPr>
          <p:cNvPr id="4" name="Tekstvak 3">
            <a:extLst>
              <a:ext uri="{FF2B5EF4-FFF2-40B4-BE49-F238E27FC236}">
                <a16:creationId xmlns:a16="http://schemas.microsoft.com/office/drawing/2014/main" id="{9E95561A-A4EE-4E4C-8B7F-D1ACD96409F9}"/>
              </a:ext>
            </a:extLst>
          </p:cNvPr>
          <p:cNvSpPr txBox="1"/>
          <p:nvPr/>
        </p:nvSpPr>
        <p:spPr>
          <a:xfrm>
            <a:off x="878032" y="2000250"/>
            <a:ext cx="9440141" cy="369332"/>
          </a:xfrm>
          <a:prstGeom prst="rect">
            <a:avLst/>
          </a:prstGeom>
          <a:noFill/>
        </p:spPr>
        <p:txBody>
          <a:bodyPr wrap="square" rtlCol="0">
            <a:spAutoFit/>
          </a:bodyPr>
          <a:lstStyle/>
          <a:p>
            <a:endParaRPr lang="nl-NL" dirty="0"/>
          </a:p>
        </p:txBody>
      </p:sp>
      <p:pic>
        <p:nvPicPr>
          <p:cNvPr id="9" name="Tijdelijke aanduiding voor inhoud 8" descr="Afbeelding met tekst&#10;&#10;Automatisch gegenereerde beschrijving">
            <a:extLst>
              <a:ext uri="{FF2B5EF4-FFF2-40B4-BE49-F238E27FC236}">
                <a16:creationId xmlns:a16="http://schemas.microsoft.com/office/drawing/2014/main" id="{B73A7BFA-8A26-FF0F-13CB-2A3508403C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946" y="6153377"/>
            <a:ext cx="1956241" cy="586873"/>
          </a:xfrm>
        </p:spPr>
      </p:pic>
      <p:sp>
        <p:nvSpPr>
          <p:cNvPr id="5" name="Τίτλος 4">
            <a:extLst>
              <a:ext uri="{FF2B5EF4-FFF2-40B4-BE49-F238E27FC236}">
                <a16:creationId xmlns:a16="http://schemas.microsoft.com/office/drawing/2014/main" id="{F70A4CF2-8F46-458E-AE84-EF273619FA01}"/>
              </a:ext>
            </a:extLst>
          </p:cNvPr>
          <p:cNvSpPr>
            <a:spLocks noGrp="1"/>
          </p:cNvSpPr>
          <p:nvPr>
            <p:ph type="title"/>
          </p:nvPr>
        </p:nvSpPr>
        <p:spPr>
          <a:xfrm>
            <a:off x="685800" y="47077"/>
            <a:ext cx="11476382" cy="1325563"/>
          </a:xfrm>
        </p:spPr>
        <p:txBody>
          <a:bodyPr>
            <a:normAutofit/>
          </a:bodyPr>
          <a:lstStyle/>
          <a:p>
            <a:r>
              <a:rPr lang="en-US" sz="4000" dirty="0"/>
              <a:t>Evaluation of the </a:t>
            </a:r>
            <a:r>
              <a:rPr lang="en-US" sz="4000" b="1" dirty="0"/>
              <a:t>Educational Model</a:t>
            </a:r>
            <a:r>
              <a:rPr lang="en-US" sz="4000" dirty="0"/>
              <a:t> &amp; Mapping Guide</a:t>
            </a:r>
            <a:endParaRPr lang="el-GR" sz="4000" dirty="0"/>
          </a:p>
        </p:txBody>
      </p:sp>
      <p:graphicFrame>
        <p:nvGraphicFramePr>
          <p:cNvPr id="2" name="Γράφημα 1">
            <a:extLst>
              <a:ext uri="{FF2B5EF4-FFF2-40B4-BE49-F238E27FC236}">
                <a16:creationId xmlns:a16="http://schemas.microsoft.com/office/drawing/2014/main" id="{56F10565-F115-4EC2-9938-E0DEEADFF8EB}"/>
              </a:ext>
            </a:extLst>
          </p:cNvPr>
          <p:cNvGraphicFramePr>
            <a:graphicFrameLocks/>
          </p:cNvGraphicFramePr>
          <p:nvPr>
            <p:extLst>
              <p:ext uri="{D42A27DB-BD31-4B8C-83A1-F6EECF244321}">
                <p14:modId xmlns:p14="http://schemas.microsoft.com/office/powerpoint/2010/main" val="878764322"/>
              </p:ext>
            </p:extLst>
          </p:nvPr>
        </p:nvGraphicFramePr>
        <p:xfrm>
          <a:off x="1528353" y="1136649"/>
          <a:ext cx="9440141" cy="50167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150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4000" b="-304000"/>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9162DBB-E706-447D-8A07-0E3B85C9E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173" y="6311900"/>
            <a:ext cx="1836881" cy="524310"/>
          </a:xfrm>
          <a:prstGeom prst="rect">
            <a:avLst/>
          </a:prstGeom>
        </p:spPr>
      </p:pic>
      <p:sp>
        <p:nvSpPr>
          <p:cNvPr id="4" name="Tekstvak 3">
            <a:extLst>
              <a:ext uri="{FF2B5EF4-FFF2-40B4-BE49-F238E27FC236}">
                <a16:creationId xmlns:a16="http://schemas.microsoft.com/office/drawing/2014/main" id="{9E95561A-A4EE-4E4C-8B7F-D1ACD96409F9}"/>
              </a:ext>
            </a:extLst>
          </p:cNvPr>
          <p:cNvSpPr txBox="1"/>
          <p:nvPr/>
        </p:nvSpPr>
        <p:spPr>
          <a:xfrm>
            <a:off x="878032" y="2000250"/>
            <a:ext cx="9440141" cy="369332"/>
          </a:xfrm>
          <a:prstGeom prst="rect">
            <a:avLst/>
          </a:prstGeom>
          <a:noFill/>
        </p:spPr>
        <p:txBody>
          <a:bodyPr wrap="square" rtlCol="0">
            <a:spAutoFit/>
          </a:bodyPr>
          <a:lstStyle/>
          <a:p>
            <a:endParaRPr lang="nl-NL" dirty="0"/>
          </a:p>
        </p:txBody>
      </p:sp>
      <p:pic>
        <p:nvPicPr>
          <p:cNvPr id="9" name="Tijdelijke aanduiding voor inhoud 8" descr="Afbeelding met tekst&#10;&#10;Automatisch gegenereerde beschrijving">
            <a:extLst>
              <a:ext uri="{FF2B5EF4-FFF2-40B4-BE49-F238E27FC236}">
                <a16:creationId xmlns:a16="http://schemas.microsoft.com/office/drawing/2014/main" id="{B73A7BFA-8A26-FF0F-13CB-2A3508403C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946" y="6153377"/>
            <a:ext cx="1956241" cy="586873"/>
          </a:xfrm>
        </p:spPr>
      </p:pic>
      <p:sp>
        <p:nvSpPr>
          <p:cNvPr id="5" name="Τίτλος 4">
            <a:extLst>
              <a:ext uri="{FF2B5EF4-FFF2-40B4-BE49-F238E27FC236}">
                <a16:creationId xmlns:a16="http://schemas.microsoft.com/office/drawing/2014/main" id="{F70A4CF2-8F46-458E-AE84-EF273619FA01}"/>
              </a:ext>
            </a:extLst>
          </p:cNvPr>
          <p:cNvSpPr>
            <a:spLocks noGrp="1"/>
          </p:cNvSpPr>
          <p:nvPr>
            <p:ph type="title"/>
          </p:nvPr>
        </p:nvSpPr>
        <p:spPr>
          <a:xfrm>
            <a:off x="685800" y="47077"/>
            <a:ext cx="11476382" cy="1325563"/>
          </a:xfrm>
        </p:spPr>
        <p:txBody>
          <a:bodyPr>
            <a:normAutofit/>
          </a:bodyPr>
          <a:lstStyle/>
          <a:p>
            <a:r>
              <a:rPr lang="en-US" sz="4000" dirty="0"/>
              <a:t>Evaluation of the </a:t>
            </a:r>
            <a:r>
              <a:rPr lang="en-US" sz="4000" b="1" dirty="0"/>
              <a:t>Educational Model </a:t>
            </a:r>
            <a:r>
              <a:rPr lang="en-US" sz="4000" dirty="0"/>
              <a:t>&amp; Mapping Guide</a:t>
            </a:r>
            <a:endParaRPr lang="el-GR" sz="4000" dirty="0"/>
          </a:p>
        </p:txBody>
      </p:sp>
      <p:graphicFrame>
        <p:nvGraphicFramePr>
          <p:cNvPr id="3" name="Γράφημα 2">
            <a:extLst>
              <a:ext uri="{FF2B5EF4-FFF2-40B4-BE49-F238E27FC236}">
                <a16:creationId xmlns:a16="http://schemas.microsoft.com/office/drawing/2014/main" id="{8786F246-1980-4D14-845F-8538EF8F3D68}"/>
              </a:ext>
            </a:extLst>
          </p:cNvPr>
          <p:cNvGraphicFramePr>
            <a:graphicFrameLocks/>
          </p:cNvGraphicFramePr>
          <p:nvPr>
            <p:extLst>
              <p:ext uri="{D42A27DB-BD31-4B8C-83A1-F6EECF244321}">
                <p14:modId xmlns:p14="http://schemas.microsoft.com/office/powerpoint/2010/main" val="902161365"/>
              </p:ext>
            </p:extLst>
          </p:nvPr>
        </p:nvGraphicFramePr>
        <p:xfrm>
          <a:off x="1541417" y="1136649"/>
          <a:ext cx="9440141" cy="50167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01610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4000" b="-304000"/>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9162DBB-E706-447D-8A07-0E3B85C9E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173" y="6311900"/>
            <a:ext cx="1836881" cy="524310"/>
          </a:xfrm>
          <a:prstGeom prst="rect">
            <a:avLst/>
          </a:prstGeom>
        </p:spPr>
      </p:pic>
      <p:sp>
        <p:nvSpPr>
          <p:cNvPr id="4" name="Tekstvak 3">
            <a:extLst>
              <a:ext uri="{FF2B5EF4-FFF2-40B4-BE49-F238E27FC236}">
                <a16:creationId xmlns:a16="http://schemas.microsoft.com/office/drawing/2014/main" id="{9E95561A-A4EE-4E4C-8B7F-D1ACD96409F9}"/>
              </a:ext>
            </a:extLst>
          </p:cNvPr>
          <p:cNvSpPr txBox="1"/>
          <p:nvPr/>
        </p:nvSpPr>
        <p:spPr>
          <a:xfrm>
            <a:off x="878032" y="2000250"/>
            <a:ext cx="9440141" cy="369332"/>
          </a:xfrm>
          <a:prstGeom prst="rect">
            <a:avLst/>
          </a:prstGeom>
          <a:noFill/>
        </p:spPr>
        <p:txBody>
          <a:bodyPr wrap="square" rtlCol="0">
            <a:spAutoFit/>
          </a:bodyPr>
          <a:lstStyle/>
          <a:p>
            <a:endParaRPr lang="nl-NL" dirty="0"/>
          </a:p>
        </p:txBody>
      </p:sp>
      <p:pic>
        <p:nvPicPr>
          <p:cNvPr id="9" name="Tijdelijke aanduiding voor inhoud 8" descr="Afbeelding met tekst&#10;&#10;Automatisch gegenereerde beschrijving">
            <a:extLst>
              <a:ext uri="{FF2B5EF4-FFF2-40B4-BE49-F238E27FC236}">
                <a16:creationId xmlns:a16="http://schemas.microsoft.com/office/drawing/2014/main" id="{B73A7BFA-8A26-FF0F-13CB-2A3508403C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946" y="6153377"/>
            <a:ext cx="1956241" cy="586873"/>
          </a:xfrm>
        </p:spPr>
      </p:pic>
      <p:sp>
        <p:nvSpPr>
          <p:cNvPr id="5" name="Τίτλος 4">
            <a:extLst>
              <a:ext uri="{FF2B5EF4-FFF2-40B4-BE49-F238E27FC236}">
                <a16:creationId xmlns:a16="http://schemas.microsoft.com/office/drawing/2014/main" id="{F70A4CF2-8F46-458E-AE84-EF273619FA01}"/>
              </a:ext>
            </a:extLst>
          </p:cNvPr>
          <p:cNvSpPr>
            <a:spLocks noGrp="1"/>
          </p:cNvSpPr>
          <p:nvPr>
            <p:ph type="title"/>
          </p:nvPr>
        </p:nvSpPr>
        <p:spPr>
          <a:xfrm>
            <a:off x="685800" y="47077"/>
            <a:ext cx="11476382" cy="1325563"/>
          </a:xfrm>
        </p:spPr>
        <p:txBody>
          <a:bodyPr>
            <a:normAutofit/>
          </a:bodyPr>
          <a:lstStyle/>
          <a:p>
            <a:r>
              <a:rPr lang="en-US" sz="4000" dirty="0"/>
              <a:t>Evaluation of the </a:t>
            </a:r>
            <a:r>
              <a:rPr lang="en-US" sz="4000" b="1" dirty="0"/>
              <a:t>Educational Model </a:t>
            </a:r>
            <a:r>
              <a:rPr lang="en-US" sz="4000" dirty="0"/>
              <a:t>&amp; Mapping Guide</a:t>
            </a:r>
            <a:endParaRPr lang="el-GR" sz="4000" dirty="0"/>
          </a:p>
        </p:txBody>
      </p:sp>
      <p:graphicFrame>
        <p:nvGraphicFramePr>
          <p:cNvPr id="3" name="Γράφημα 2">
            <a:extLst>
              <a:ext uri="{FF2B5EF4-FFF2-40B4-BE49-F238E27FC236}">
                <a16:creationId xmlns:a16="http://schemas.microsoft.com/office/drawing/2014/main" id="{696F92BA-B25C-4E31-9F26-6CFFD7EE70A7}"/>
              </a:ext>
            </a:extLst>
          </p:cNvPr>
          <p:cNvGraphicFramePr>
            <a:graphicFrameLocks/>
          </p:cNvGraphicFramePr>
          <p:nvPr>
            <p:extLst>
              <p:ext uri="{D42A27DB-BD31-4B8C-83A1-F6EECF244321}">
                <p14:modId xmlns:p14="http://schemas.microsoft.com/office/powerpoint/2010/main" val="1155129307"/>
              </p:ext>
            </p:extLst>
          </p:nvPr>
        </p:nvGraphicFramePr>
        <p:xfrm>
          <a:off x="1476103" y="1136649"/>
          <a:ext cx="9440141" cy="50167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3105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4000" b="-304000"/>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9162DBB-E706-447D-8A07-0E3B85C9E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173" y="6311900"/>
            <a:ext cx="1836881" cy="524310"/>
          </a:xfrm>
          <a:prstGeom prst="rect">
            <a:avLst/>
          </a:prstGeom>
        </p:spPr>
      </p:pic>
      <p:sp>
        <p:nvSpPr>
          <p:cNvPr id="4" name="Tekstvak 3">
            <a:extLst>
              <a:ext uri="{FF2B5EF4-FFF2-40B4-BE49-F238E27FC236}">
                <a16:creationId xmlns:a16="http://schemas.microsoft.com/office/drawing/2014/main" id="{9E95561A-A4EE-4E4C-8B7F-D1ACD96409F9}"/>
              </a:ext>
            </a:extLst>
          </p:cNvPr>
          <p:cNvSpPr txBox="1"/>
          <p:nvPr/>
        </p:nvSpPr>
        <p:spPr>
          <a:xfrm>
            <a:off x="878032" y="2000250"/>
            <a:ext cx="9440141" cy="369332"/>
          </a:xfrm>
          <a:prstGeom prst="rect">
            <a:avLst/>
          </a:prstGeom>
          <a:noFill/>
        </p:spPr>
        <p:txBody>
          <a:bodyPr wrap="square" rtlCol="0">
            <a:spAutoFit/>
          </a:bodyPr>
          <a:lstStyle/>
          <a:p>
            <a:endParaRPr lang="nl-NL" dirty="0"/>
          </a:p>
        </p:txBody>
      </p:sp>
      <p:pic>
        <p:nvPicPr>
          <p:cNvPr id="9" name="Tijdelijke aanduiding voor inhoud 8" descr="Afbeelding met tekst&#10;&#10;Automatisch gegenereerde beschrijving">
            <a:extLst>
              <a:ext uri="{FF2B5EF4-FFF2-40B4-BE49-F238E27FC236}">
                <a16:creationId xmlns:a16="http://schemas.microsoft.com/office/drawing/2014/main" id="{B73A7BFA-8A26-FF0F-13CB-2A3508403C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946" y="6153377"/>
            <a:ext cx="1956241" cy="586873"/>
          </a:xfrm>
        </p:spPr>
      </p:pic>
      <p:sp>
        <p:nvSpPr>
          <p:cNvPr id="5" name="Τίτλος 4">
            <a:extLst>
              <a:ext uri="{FF2B5EF4-FFF2-40B4-BE49-F238E27FC236}">
                <a16:creationId xmlns:a16="http://schemas.microsoft.com/office/drawing/2014/main" id="{F70A4CF2-8F46-458E-AE84-EF273619FA01}"/>
              </a:ext>
            </a:extLst>
          </p:cNvPr>
          <p:cNvSpPr>
            <a:spLocks noGrp="1"/>
          </p:cNvSpPr>
          <p:nvPr>
            <p:ph type="title"/>
          </p:nvPr>
        </p:nvSpPr>
        <p:spPr>
          <a:xfrm>
            <a:off x="685800" y="47077"/>
            <a:ext cx="11476382" cy="1325563"/>
          </a:xfrm>
        </p:spPr>
        <p:txBody>
          <a:bodyPr>
            <a:normAutofit/>
          </a:bodyPr>
          <a:lstStyle/>
          <a:p>
            <a:r>
              <a:rPr lang="en-US" sz="4000" dirty="0"/>
              <a:t>Evaluation of the </a:t>
            </a:r>
            <a:r>
              <a:rPr lang="en-US" sz="4000" b="1" dirty="0"/>
              <a:t>Educational Model </a:t>
            </a:r>
            <a:r>
              <a:rPr lang="en-US" sz="4000" dirty="0"/>
              <a:t>&amp; Mapping Guide</a:t>
            </a:r>
            <a:endParaRPr lang="el-GR" sz="4000" dirty="0"/>
          </a:p>
        </p:txBody>
      </p:sp>
      <p:graphicFrame>
        <p:nvGraphicFramePr>
          <p:cNvPr id="3" name="Γράφημα 2">
            <a:extLst>
              <a:ext uri="{FF2B5EF4-FFF2-40B4-BE49-F238E27FC236}">
                <a16:creationId xmlns:a16="http://schemas.microsoft.com/office/drawing/2014/main" id="{80AE23DB-C082-4283-92DD-990A21D77E2B}"/>
              </a:ext>
            </a:extLst>
          </p:cNvPr>
          <p:cNvGraphicFramePr>
            <a:graphicFrameLocks/>
          </p:cNvGraphicFramePr>
          <p:nvPr>
            <p:extLst>
              <p:ext uri="{D42A27DB-BD31-4B8C-83A1-F6EECF244321}">
                <p14:modId xmlns:p14="http://schemas.microsoft.com/office/powerpoint/2010/main" val="2796147340"/>
              </p:ext>
            </p:extLst>
          </p:nvPr>
        </p:nvGraphicFramePr>
        <p:xfrm>
          <a:off x="1502229" y="1136649"/>
          <a:ext cx="9440141" cy="50167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9229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4000" b="-304000"/>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9162DBB-E706-447D-8A07-0E3B85C9E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173" y="6311900"/>
            <a:ext cx="1836881" cy="524310"/>
          </a:xfrm>
          <a:prstGeom prst="rect">
            <a:avLst/>
          </a:prstGeom>
        </p:spPr>
      </p:pic>
      <p:sp>
        <p:nvSpPr>
          <p:cNvPr id="4" name="Tekstvak 3">
            <a:extLst>
              <a:ext uri="{FF2B5EF4-FFF2-40B4-BE49-F238E27FC236}">
                <a16:creationId xmlns:a16="http://schemas.microsoft.com/office/drawing/2014/main" id="{9E95561A-A4EE-4E4C-8B7F-D1ACD96409F9}"/>
              </a:ext>
            </a:extLst>
          </p:cNvPr>
          <p:cNvSpPr txBox="1"/>
          <p:nvPr/>
        </p:nvSpPr>
        <p:spPr>
          <a:xfrm>
            <a:off x="878032" y="2000250"/>
            <a:ext cx="9440141" cy="369332"/>
          </a:xfrm>
          <a:prstGeom prst="rect">
            <a:avLst/>
          </a:prstGeom>
          <a:noFill/>
        </p:spPr>
        <p:txBody>
          <a:bodyPr wrap="square" rtlCol="0">
            <a:spAutoFit/>
          </a:bodyPr>
          <a:lstStyle/>
          <a:p>
            <a:endParaRPr lang="nl-NL" dirty="0"/>
          </a:p>
        </p:txBody>
      </p:sp>
      <p:pic>
        <p:nvPicPr>
          <p:cNvPr id="9" name="Tijdelijke aanduiding voor inhoud 8" descr="Afbeelding met tekst&#10;&#10;Automatisch gegenereerde beschrijving">
            <a:extLst>
              <a:ext uri="{FF2B5EF4-FFF2-40B4-BE49-F238E27FC236}">
                <a16:creationId xmlns:a16="http://schemas.microsoft.com/office/drawing/2014/main" id="{B73A7BFA-8A26-FF0F-13CB-2A3508403C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946" y="6153377"/>
            <a:ext cx="1956241" cy="586873"/>
          </a:xfrm>
        </p:spPr>
      </p:pic>
      <p:sp>
        <p:nvSpPr>
          <p:cNvPr id="5" name="Τίτλος 4">
            <a:extLst>
              <a:ext uri="{FF2B5EF4-FFF2-40B4-BE49-F238E27FC236}">
                <a16:creationId xmlns:a16="http://schemas.microsoft.com/office/drawing/2014/main" id="{F70A4CF2-8F46-458E-AE84-EF273619FA01}"/>
              </a:ext>
            </a:extLst>
          </p:cNvPr>
          <p:cNvSpPr>
            <a:spLocks noGrp="1"/>
          </p:cNvSpPr>
          <p:nvPr>
            <p:ph type="title"/>
          </p:nvPr>
        </p:nvSpPr>
        <p:spPr>
          <a:xfrm>
            <a:off x="685800" y="47077"/>
            <a:ext cx="11476382" cy="1325563"/>
          </a:xfrm>
        </p:spPr>
        <p:txBody>
          <a:bodyPr>
            <a:normAutofit/>
          </a:bodyPr>
          <a:lstStyle/>
          <a:p>
            <a:r>
              <a:rPr lang="en-US" sz="4000" dirty="0"/>
              <a:t>Evaluation of the </a:t>
            </a:r>
            <a:r>
              <a:rPr lang="en-US" sz="4000" b="1" dirty="0"/>
              <a:t>Educational Model </a:t>
            </a:r>
            <a:r>
              <a:rPr lang="en-US" sz="4000" dirty="0"/>
              <a:t>&amp; Mapping Guide</a:t>
            </a:r>
            <a:endParaRPr lang="el-GR" sz="4000" dirty="0"/>
          </a:p>
        </p:txBody>
      </p:sp>
      <p:graphicFrame>
        <p:nvGraphicFramePr>
          <p:cNvPr id="3" name="Γράφημα 2">
            <a:extLst>
              <a:ext uri="{FF2B5EF4-FFF2-40B4-BE49-F238E27FC236}">
                <a16:creationId xmlns:a16="http://schemas.microsoft.com/office/drawing/2014/main" id="{A2AF0427-29A1-42AA-B4CD-392D7E2BC112}"/>
              </a:ext>
            </a:extLst>
          </p:cNvPr>
          <p:cNvGraphicFramePr>
            <a:graphicFrameLocks/>
          </p:cNvGraphicFramePr>
          <p:nvPr>
            <p:extLst>
              <p:ext uri="{D42A27DB-BD31-4B8C-83A1-F6EECF244321}">
                <p14:modId xmlns:p14="http://schemas.microsoft.com/office/powerpoint/2010/main" val="4203893357"/>
              </p:ext>
            </p:extLst>
          </p:nvPr>
        </p:nvGraphicFramePr>
        <p:xfrm>
          <a:off x="29818" y="1005841"/>
          <a:ext cx="12125236" cy="5147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666470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9" ma:contentTypeDescription="Een nieuw document maken." ma:contentTypeScope="" ma:versionID="88159632844001d84ca62c29a1157be6">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bcdd06e021b883ea2199da2e51deb440"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3a47304-c374-4b83-8465-55f6e3cc4d8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aac2ac2-67f3-42a4-abe1-0a1312d8d7fc}" ma:internalName="TaxCatchAll" ma:showField="CatchAllData" ma:web="35091eb4-c0f2-4ddd-b3e8-132f52ac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66320F-5FF8-4529-9B23-CECFCBB85157}"/>
</file>

<file path=customXml/itemProps2.xml><?xml version="1.0" encoding="utf-8"?>
<ds:datastoreItem xmlns:ds="http://schemas.openxmlformats.org/officeDocument/2006/customXml" ds:itemID="{7A1F4F9A-F5A8-4890-890C-551F7E7F5929}"/>
</file>

<file path=docProps/app.xml><?xml version="1.0" encoding="utf-8"?>
<Properties xmlns="http://schemas.openxmlformats.org/officeDocument/2006/extended-properties" xmlns:vt="http://schemas.openxmlformats.org/officeDocument/2006/docPropsVTypes">
  <TotalTime>961</TotalTime>
  <Words>430</Words>
  <Application>Microsoft Office PowerPoint</Application>
  <PresentationFormat>Breedbeeld</PresentationFormat>
  <Paragraphs>32</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EKFI PLUS: Innovation through cooperation </vt:lpstr>
      <vt:lpstr>WP 2: Evaluation of the Educational Model and the Mapping Guide (30.01.2024)  </vt:lpstr>
      <vt:lpstr>Evaluation of the Educational Model &amp; Mapping Guide</vt:lpstr>
      <vt:lpstr>Evaluation of the Educational Model &amp; Mapping Guide</vt:lpstr>
      <vt:lpstr>Evaluation of the Educational Model &amp; Mapping Guide</vt:lpstr>
      <vt:lpstr>Evaluation of the Educational Model &amp; Mapping Guide</vt:lpstr>
      <vt:lpstr>Evaluation of the Educational Model &amp; Mapping Guide</vt:lpstr>
      <vt:lpstr>Evaluation of the Educational Model &amp; Mapping Guide</vt:lpstr>
      <vt:lpstr>Evaluation of the Educational Model &amp; Mapping Guide</vt:lpstr>
      <vt:lpstr>Evaluation of the Educational Model &amp; Mapping Guide</vt:lpstr>
      <vt:lpstr>Evaluation of the Educational Model &amp; Mapping Guide</vt:lpstr>
      <vt:lpstr>Evaluation of the Educational Model &amp; Mapping Guide</vt:lpstr>
      <vt:lpstr>Evaluation of the Educational Model &amp; Mapping Guide  Evaluation numbers:  14 people evaluated the Educational Model (N=14).  Conclusions:    Important Points to discuss:  1. Security and GDPR issues should be further discussed 2. Educational Model Mapping Guide seems to resolve the functionality problems of the Educational Model itself. 3. The Platform should provide more tools and functionality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EKFI – Exchange Knowledge for Future Innovation</dc:title>
  <dc:creator>MARIOS TSIGONIAS</dc:creator>
  <cp:lastModifiedBy>Info (Stivako)</cp:lastModifiedBy>
  <cp:revision>108</cp:revision>
  <dcterms:created xsi:type="dcterms:W3CDTF">2018-11-30T14:14:44Z</dcterms:created>
  <dcterms:modified xsi:type="dcterms:W3CDTF">2024-02-09T13:40:32Z</dcterms:modified>
</cp:coreProperties>
</file>