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82" r:id="rId6"/>
    <p:sldId id="312" r:id="rId7"/>
    <p:sldId id="314" r:id="rId8"/>
    <p:sldId id="315" r:id="rId9"/>
    <p:sldId id="311" r:id="rId10"/>
    <p:sldId id="28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6" r:id="rId19"/>
    <p:sldId id="275" r:id="rId20"/>
    <p:sldId id="274" r:id="rId21"/>
    <p:sldId id="317" r:id="rId22"/>
    <p:sldId id="272" r:id="rId23"/>
    <p:sldId id="278" r:id="rId24"/>
    <p:sldId id="316" r:id="rId25"/>
    <p:sldId id="279" r:id="rId26"/>
    <p:sldId id="280" r:id="rId27"/>
    <p:sldId id="281" r:id="rId28"/>
    <p:sldId id="284" r:id="rId29"/>
    <p:sldId id="299" r:id="rId30"/>
    <p:sldId id="300" r:id="rId31"/>
    <p:sldId id="301" r:id="rId32"/>
    <p:sldId id="293" r:id="rId33"/>
    <p:sldId id="290" r:id="rId34"/>
    <p:sldId id="292" r:id="rId35"/>
    <p:sldId id="294" r:id="rId36"/>
    <p:sldId id="295" r:id="rId37"/>
    <p:sldId id="302" r:id="rId38"/>
    <p:sldId id="305" r:id="rId39"/>
    <p:sldId id="303" r:id="rId40"/>
    <p:sldId id="296" r:id="rId41"/>
    <p:sldId id="298" r:id="rId42"/>
    <p:sldId id="309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26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1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09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60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30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69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47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35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6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14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9C5F-A7AE-4671-ACAC-62B880E967FC}" type="datetimeFigureOut">
              <a:rPr lang="nl-NL" smtClean="0"/>
              <a:t>26-10-2023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5051-6645-443C-8435-55F525F84B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58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67220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EKFI PLUS:</a:t>
            </a:r>
            <a:br>
              <a:rPr lang="en-GB" b="1" dirty="0"/>
            </a:br>
            <a:r>
              <a:rPr lang="en-GB" b="1" dirty="0"/>
              <a:t>Innovation through cooperation</a:t>
            </a:r>
            <a:br>
              <a:rPr lang="en-US" sz="9600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3317" y="4337535"/>
            <a:ext cx="10928195" cy="1655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WP 2: Educational Model (06/12/2023)</a:t>
            </a:r>
            <a:endParaRPr lang="el-GR" dirty="0"/>
          </a:p>
          <a:p>
            <a:r>
              <a:rPr lang="en-US" dirty="0"/>
              <a:t>Leading organization: HELLENIC GRAPHIC-MEDIA RESEARCH LAB GRAPHMEDLAB – UNIVERSITY OF WEST ATTICA (E10031602 - EL) </a:t>
            </a:r>
          </a:p>
          <a:p>
            <a:r>
              <a:rPr lang="en-US" dirty="0"/>
              <a:t>Dr. Anastasios </a:t>
            </a:r>
            <a:r>
              <a:rPr lang="en-US" dirty="0" err="1"/>
              <a:t>Politis</a:t>
            </a:r>
            <a:r>
              <a:rPr lang="en-US" dirty="0"/>
              <a:t>, Dr. </a:t>
            </a:r>
            <a:r>
              <a:rPr lang="en-US" dirty="0" err="1"/>
              <a:t>Marios</a:t>
            </a:r>
            <a:r>
              <a:rPr lang="en-US" dirty="0"/>
              <a:t> Tsigonias, </a:t>
            </a:r>
            <a:r>
              <a:rPr lang="en-US" dirty="0" err="1"/>
              <a:t>Evangelos</a:t>
            </a:r>
            <a:r>
              <a:rPr lang="en-US" dirty="0"/>
              <a:t> </a:t>
            </a:r>
            <a:r>
              <a:rPr lang="en-US" dirty="0" err="1"/>
              <a:t>Syrigos</a:t>
            </a:r>
            <a:r>
              <a:rPr lang="en-US" dirty="0"/>
              <a:t>, </a:t>
            </a:r>
            <a:r>
              <a:rPr lang="en-US" dirty="0" err="1"/>
              <a:t>Gerasimos</a:t>
            </a:r>
            <a:r>
              <a:rPr lang="en-US" dirty="0"/>
              <a:t> </a:t>
            </a:r>
            <a:r>
              <a:rPr lang="en-US" dirty="0" err="1"/>
              <a:t>Vonitsanos</a:t>
            </a:r>
            <a:endParaRPr lang="en-US" dirty="0"/>
          </a:p>
          <a:p>
            <a:endParaRPr lang="el-GR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1F76C6-AE71-48A5-BD50-5F32C797D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08" y="6098408"/>
            <a:ext cx="2661172" cy="759592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5E909D77-40E1-05FD-330D-FBFD11332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65"/>
            <a:ext cx="3365673" cy="1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560446"/>
            <a:ext cx="99953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3.1. Derivatives of the Major Learning Theories</a:t>
            </a:r>
            <a:endParaRPr lang="el-GR" sz="2400" dirty="0"/>
          </a:p>
          <a:p>
            <a:endParaRPr lang="el-GR" sz="2400" dirty="0"/>
          </a:p>
          <a:p>
            <a:r>
              <a:rPr lang="en-US" sz="2400" dirty="0"/>
              <a:t>The important modern theories of learning, developed based on the scientific method - i.e. with the possibility of refutation/verification through experimentation - are not simply individual theoretical models, but constitute large currents of scientific thought.</a:t>
            </a:r>
            <a:endParaRPr lang="el-GR" sz="2400" dirty="0"/>
          </a:p>
          <a:p>
            <a:endParaRPr lang="el-GR" sz="2400" dirty="0"/>
          </a:p>
          <a:p>
            <a:r>
              <a:rPr lang="en-US" sz="2400" dirty="0"/>
              <a:t>A number of </a:t>
            </a:r>
            <a:r>
              <a:rPr lang="en-US" sz="2400" b="1" dirty="0"/>
              <a:t>individual theories</a:t>
            </a:r>
            <a:r>
              <a:rPr lang="en-US" sz="2400" dirty="0"/>
              <a:t> (smaller and interconnected) and </a:t>
            </a:r>
            <a:r>
              <a:rPr lang="en-US" sz="2400" b="1" dirty="0"/>
              <a:t>models</a:t>
            </a:r>
            <a:r>
              <a:rPr lang="en-US" sz="2400" dirty="0"/>
              <a:t> have roots in one or more of the above frameworks, analyze in a complementary way the same or different aspects of the learning phenomenon.</a:t>
            </a:r>
            <a:endParaRPr lang="el-GR" sz="2400" dirty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AF4FA9A-75BD-416E-AB60-C23BE6FD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32" y="663298"/>
            <a:ext cx="1086813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3. Forms of innovative Blended &amp; Integrated Learning</a:t>
            </a:r>
            <a:br>
              <a:rPr lang="el-GR" dirty="0">
                <a:solidFill>
                  <a:srgbClr val="0070C0"/>
                </a:solidFill>
              </a:rPr>
            </a:br>
            <a:br>
              <a:rPr lang="el-GR" dirty="0">
                <a:solidFill>
                  <a:srgbClr val="0070C0"/>
                </a:solidFill>
              </a:rPr>
            </a:br>
            <a:endParaRPr lang="nl-NL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3.1.1. Blended Learning</a:t>
            </a: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695450"/>
            <a:ext cx="94401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Blended Learning  is an approach to education that goes beyond traditional means of teaching and combines them with technological media such as e-learning. 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2400" dirty="0"/>
              <a:t>A well-designed Blended Learning activity can combine the advantages of the two types of classroom 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endParaRPr lang="en-US" sz="2400" dirty="0"/>
          </a:p>
          <a:p>
            <a:pPr lvl="0">
              <a:spcAft>
                <a:spcPts val="1200"/>
              </a:spcAft>
            </a:pPr>
            <a:r>
              <a:rPr lang="en-US" sz="2400" dirty="0"/>
              <a:t> </a:t>
            </a:r>
            <a:endParaRPr lang="el-GR" sz="24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125622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3.1.1. Blended Learning</a:t>
            </a: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C74AC9E1-5032-4819-B9E5-63530FD8050A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1567543"/>
          <a:ext cx="10221686" cy="4449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199">
                  <a:extLst>
                    <a:ext uri="{9D8B030D-6E8A-4147-A177-3AD203B41FA5}">
                      <a16:colId xmlns:a16="http://schemas.microsoft.com/office/drawing/2014/main" val="1303986658"/>
                    </a:ext>
                  </a:extLst>
                </a:gridCol>
                <a:gridCol w="1640114">
                  <a:extLst>
                    <a:ext uri="{9D8B030D-6E8A-4147-A177-3AD203B41FA5}">
                      <a16:colId xmlns:a16="http://schemas.microsoft.com/office/drawing/2014/main" val="1900909367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51947614"/>
                    </a:ext>
                  </a:extLst>
                </a:gridCol>
                <a:gridCol w="2185937">
                  <a:extLst>
                    <a:ext uri="{9D8B030D-6E8A-4147-A177-3AD203B41FA5}">
                      <a16:colId xmlns:a16="http://schemas.microsoft.com/office/drawing/2014/main" val="1393876660"/>
                    </a:ext>
                  </a:extLst>
                </a:gridCol>
                <a:gridCol w="3329493">
                  <a:extLst>
                    <a:ext uri="{9D8B030D-6E8A-4147-A177-3AD203B41FA5}">
                      <a16:colId xmlns:a16="http://schemas.microsoft.com/office/drawing/2014/main" val="751418350"/>
                    </a:ext>
                  </a:extLst>
                </a:gridCol>
              </a:tblGrid>
              <a:tr h="7257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l-GR" sz="2200" dirty="0" err="1">
                          <a:solidFill>
                            <a:schemeClr val="bg1"/>
                          </a:solidFill>
                          <a:effectLst/>
                        </a:rPr>
                        <a:t>Electronic</a:t>
                      </a:r>
                      <a:r>
                        <a:rPr lang="el-GR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Material</a:t>
                      </a:r>
                      <a:endParaRPr lang="el-G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Hardware that is presented in the class</a:t>
                      </a:r>
                      <a:endParaRPr lang="el-G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l-GR" sz="2200" dirty="0" err="1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r>
                        <a:rPr lang="el-GR" sz="2200" dirty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el-GR" sz="2200" dirty="0" err="1">
                          <a:solidFill>
                            <a:schemeClr val="bg1"/>
                          </a:solidFill>
                          <a:effectLst/>
                        </a:rPr>
                        <a:t>Education</a:t>
                      </a:r>
                      <a:endParaRPr lang="el-G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l-GR" sz="2200" dirty="0" err="1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l-G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82726"/>
                  </a:ext>
                </a:extLst>
              </a:tr>
              <a:tr h="228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1.</a:t>
                      </a:r>
                      <a:endParaRPr lang="el-G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>
                          <a:effectLst/>
                        </a:rPr>
                        <a:t>0% 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</a:rPr>
                        <a:t>100% 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Traditional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 traditional class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77314"/>
                  </a:ext>
                </a:extLst>
              </a:tr>
              <a:tr h="1069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l-GR" sz="2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2.</a:t>
                      </a:r>
                      <a:endParaRPr lang="el-GR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l-GR" sz="2400">
                          <a:effectLst/>
                        </a:rPr>
                        <a:t>1-29%</a:t>
                      </a:r>
                      <a:endParaRPr lang="el-GR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l-GR" sz="2400">
                          <a:effectLst/>
                        </a:rPr>
                        <a:t>71-99%</a:t>
                      </a:r>
                      <a:endParaRPr lang="el-GR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Teaching</a:t>
                      </a:r>
                      <a:endParaRPr lang="el-GR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with the help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of electronic media</a:t>
                      </a:r>
                      <a:endParaRPr lang="el-GR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300" dirty="0">
                          <a:effectLst/>
                        </a:rPr>
                        <a:t>Use of Websites or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300" dirty="0">
                          <a:effectLst/>
                        </a:rPr>
                        <a:t>Online tools for some</a:t>
                      </a:r>
                      <a:endParaRPr lang="el-GR" sz="23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l-GR" sz="2300" dirty="0" err="1">
                          <a:effectLst/>
                        </a:rPr>
                        <a:t>activities</a:t>
                      </a:r>
                      <a:endParaRPr lang="el-GR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14044"/>
                  </a:ext>
                </a:extLst>
              </a:tr>
              <a:tr h="707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3.</a:t>
                      </a:r>
                      <a:endParaRPr lang="el-GR" sz="2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</a:rPr>
                        <a:t>30-79% 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>
                          <a:effectLst/>
                        </a:rPr>
                        <a:t>21-70% 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400" b="1" dirty="0" err="1">
                          <a:effectLst/>
                        </a:rPr>
                        <a:t>Blended</a:t>
                      </a:r>
                      <a:r>
                        <a:rPr lang="el-GR" sz="2400" b="1" dirty="0">
                          <a:effectLst/>
                        </a:rPr>
                        <a:t> </a:t>
                      </a:r>
                      <a:r>
                        <a:rPr lang="el-GR" sz="2400" b="1" dirty="0" err="1">
                          <a:effectLst/>
                        </a:rPr>
                        <a:t>Learning</a:t>
                      </a:r>
                      <a:r>
                        <a:rPr lang="el-GR" sz="2400" b="1" dirty="0">
                          <a:effectLst/>
                        </a:rPr>
                        <a:t> </a:t>
                      </a:r>
                      <a:endParaRPr lang="el-G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300" dirty="0">
                          <a:effectLst/>
                        </a:rPr>
                        <a:t>This is considered Blended Learning</a:t>
                      </a:r>
                      <a:endParaRPr lang="el-GR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00321"/>
                  </a:ext>
                </a:extLst>
              </a:tr>
              <a:tr h="7644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l-GR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4.</a:t>
                      </a:r>
                      <a:endParaRPr lang="el-G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l-GR" sz="2000" dirty="0">
                          <a:effectLst/>
                        </a:rPr>
                        <a:t>80-100%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l-GR" sz="2000" dirty="0">
                          <a:effectLst/>
                        </a:rPr>
                        <a:t>0-20%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l-GR" sz="2000" dirty="0" err="1">
                          <a:effectLst/>
                        </a:rPr>
                        <a:t>Online</a:t>
                      </a:r>
                      <a:endParaRPr lang="el-GR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l-GR" sz="2000" dirty="0" err="1">
                          <a:effectLst/>
                        </a:rPr>
                        <a:t>teaching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Mostly online teaching with some live encounters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7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56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When should educators use Blended Learning? </a:t>
            </a: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695450"/>
            <a:ext cx="94401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there is a group of students who are geographically distant and it would be more convenient for them to meet periodically rather than systematically.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If they wish to create material to introduce a new section or repeat material.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If there is a specific subject that would need multimedia for its teaching.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If less live teaching would be helpful for them or for the students.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</a:t>
            </a:r>
            <a:r>
              <a:rPr lang="en-US" sz="2400" b="1" dirty="0"/>
              <a:t>If the students have many obligations and it would help them to learn at their own pace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r>
              <a:rPr lang="en-US" sz="2400" dirty="0"/>
              <a:t>  </a:t>
            </a:r>
            <a:endParaRPr lang="el-GR" sz="24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296951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Benefits for students</a:t>
            </a:r>
            <a:br>
              <a:rPr lang="el-GR" sz="4000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695450"/>
            <a:ext cx="94401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n-US" sz="2400" dirty="0"/>
              <a:t>Adopting an integrated learning approach to education and training can have significant benefits for students, such as: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Active participation in relevant real-life experiences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Better understanding of content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Linkage between the various disciplines of the curriculum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Development of higher order thinking skills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b="1" dirty="0"/>
              <a:t> </a:t>
            </a:r>
          </a:p>
          <a:p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dirty="0">
                <a:solidFill>
                  <a:srgbClr val="FF5050"/>
                </a:solidFill>
              </a:rPr>
              <a:t>Disadvantages of Blended Learning </a:t>
            </a:r>
            <a:endParaRPr lang="el-GR" sz="2400" dirty="0">
              <a:solidFill>
                <a:srgbClr val="FF5050"/>
              </a:solidFill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401593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Connectivism. The main principles.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695450"/>
            <a:ext cx="94401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learning theory for the digital age that knowledge is distributed in a network of links learning is based on the possibility of constructing and traversing these networks. </a:t>
            </a:r>
            <a:endParaRPr lang="el-GR" sz="2400" dirty="0"/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 Learning is a process of connecting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 Learning may reside in non-human appliances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Learning is more critical than knowing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The ability to see connections between fields, ideas, and concepts is a core skill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 Decision-making is a learning process. It’s clear that technology is changing how students learn in and out of the classroom</a:t>
            </a: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318786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548872"/>
            <a:ext cx="101728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/>
              <a:t>The didactic model for developing learning materials contains various elements</a:t>
            </a:r>
          </a:p>
          <a:p>
            <a:pPr marL="809625" lvl="0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•  Learning environment</a:t>
            </a:r>
          </a:p>
          <a:p>
            <a:pPr marL="809625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•  Objectives </a:t>
            </a:r>
          </a:p>
          <a:p>
            <a:pPr marL="809625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•  Role of the teacher</a:t>
            </a:r>
          </a:p>
          <a:p>
            <a:pPr marL="809625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•  Learning activities </a:t>
            </a:r>
          </a:p>
          <a:p>
            <a:pPr marL="809625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•  Learning contents</a:t>
            </a:r>
          </a:p>
          <a:p>
            <a:pPr marL="809625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•  Learning Content Areas for the EKFIPLUS project and platform</a:t>
            </a:r>
          </a:p>
          <a:p>
            <a:pPr marL="809625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•  Learning resources/materials</a:t>
            </a:r>
          </a:p>
          <a:p>
            <a:pPr marL="809625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•  Learners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</a:t>
            </a:r>
          </a:p>
          <a:p>
            <a:r>
              <a:rPr lang="en-US" sz="2400" dirty="0"/>
              <a:t>•</a:t>
            </a:r>
            <a:endParaRPr lang="el-GR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AF4FA9A-75BD-416E-AB60-C23BE6FD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4. Elements of the process of developing learning materials </a:t>
            </a: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917236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Learning environment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695450"/>
            <a:ext cx="944014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n-US" sz="2400" dirty="0"/>
              <a:t>Learning environments include: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the physical spaces where lessons take place (classrooms, studios, auditoriums, indoor and outdoor facilities). How other learning spaces are created and used: as - cultural spaces (theatres, art galleries, museums)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the spaces of distance learning, where the teacher and the students do not coexist in a physical space: the home and online collaboration spaces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the co-creation of supportive environments (professionals outside the school, parents)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co-creation with students (creativity, well-being,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182563" indent="-182563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241801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8378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Learning goals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295147"/>
            <a:ext cx="94401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General statements written from the perspective of an instructor or institution that give the general content and direction of a learning experience, and describe in general terms what a trainer or program aims to do. </a:t>
            </a:r>
          </a:p>
          <a:p>
            <a:endParaRPr lang="el-GR" sz="2000" dirty="0"/>
          </a:p>
          <a:p>
            <a:r>
              <a:rPr lang="en-US" sz="2000" dirty="0"/>
              <a:t>That is, "The curriculum will introduce students to the major research methods of the field."</a:t>
            </a:r>
            <a:endParaRPr lang="el-GR" sz="2000" dirty="0"/>
          </a:p>
          <a:p>
            <a:pPr marL="182563" indent="-182563"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2F26C01-CECD-4420-A6A5-8D696712DC0C}"/>
              </a:ext>
            </a:extLst>
          </p:cNvPr>
          <p:cNvSpPr txBox="1">
            <a:spLocks/>
          </p:cNvSpPr>
          <p:nvPr/>
        </p:nvSpPr>
        <p:spPr>
          <a:xfrm>
            <a:off x="851243" y="3256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000" b="1" dirty="0"/>
            </a:br>
            <a:r>
              <a:rPr lang="en-US" sz="4000" b="1" dirty="0">
                <a:solidFill>
                  <a:srgbClr val="0070C0"/>
                </a:solidFill>
              </a:rPr>
              <a:t>Learning </a:t>
            </a:r>
            <a:r>
              <a:rPr lang="en-US" b="1" dirty="0">
                <a:solidFill>
                  <a:srgbClr val="0070C0"/>
                </a:solidFill>
              </a:rPr>
              <a:t>objectives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br>
              <a:rPr lang="en-US" sz="4000" b="1" dirty="0"/>
            </a:br>
            <a:br>
              <a:rPr lang="el-GR" sz="4000" dirty="0"/>
            </a:br>
            <a:endParaRPr lang="nl-NL" sz="4000" dirty="0"/>
          </a:p>
        </p:txBody>
      </p:sp>
      <p:sp>
        <p:nvSpPr>
          <p:cNvPr id="7" name="Tekstvak 3">
            <a:extLst>
              <a:ext uri="{FF2B5EF4-FFF2-40B4-BE49-F238E27FC236}">
                <a16:creationId xmlns:a16="http://schemas.microsoft.com/office/drawing/2014/main" id="{2311602C-1945-422D-AF67-AE8A1C7B3E46}"/>
              </a:ext>
            </a:extLst>
          </p:cNvPr>
          <p:cNvSpPr txBox="1"/>
          <p:nvPr/>
        </p:nvSpPr>
        <p:spPr>
          <a:xfrm>
            <a:off x="878032" y="3938292"/>
            <a:ext cx="9440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Statements of what you intend to teach or cover in a learning experience.</a:t>
            </a:r>
          </a:p>
          <a:p>
            <a:r>
              <a:rPr lang="en-US" sz="2000" dirty="0"/>
              <a:t>They tend to be:</a:t>
            </a:r>
            <a:endParaRPr lang="el-G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More specific than learning goals</a:t>
            </a:r>
            <a:endParaRPr lang="el-G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Not necessarily observable nor measurable</a:t>
            </a:r>
            <a:endParaRPr lang="el-G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Instructor-centered rather than student-centered</a:t>
            </a:r>
            <a:endParaRPr lang="el-GR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Useful in helping you formulate more specific learning outcomes</a:t>
            </a:r>
            <a:endParaRPr lang="el-GR" sz="2000" dirty="0"/>
          </a:p>
          <a:p>
            <a:pPr marL="182563" indent="-182563"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58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Learning outcomes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7905E3-31AE-48B6-ADC0-9B10E85473DB}"/>
              </a:ext>
            </a:extLst>
          </p:cNvPr>
          <p:cNvSpPr txBox="1"/>
          <p:nvPr/>
        </p:nvSpPr>
        <p:spPr>
          <a:xfrm>
            <a:off x="-20099" y="1846772"/>
            <a:ext cx="1218520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9D1C69F-0273-49EB-92AE-0E05B226C745}"/>
              </a:ext>
            </a:extLst>
          </p:cNvPr>
          <p:cNvPicPr/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7286" y="2054740"/>
            <a:ext cx="3762696" cy="26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7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5318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WP 2: Educational Model</a:t>
            </a:r>
            <a:br>
              <a:rPr lang="en-US" b="1" dirty="0"/>
            </a:br>
            <a:br>
              <a:rPr lang="el-GR" dirty="0"/>
            </a:br>
            <a:r>
              <a:rPr lang="en-US" b="1" dirty="0"/>
              <a:t>An Educational Model will be developed </a:t>
            </a:r>
            <a:br>
              <a:rPr lang="el-GR" b="1" dirty="0"/>
            </a:br>
            <a:r>
              <a:rPr lang="en-US" b="1" dirty="0"/>
              <a:t>with the core-question: </a:t>
            </a:r>
            <a:br>
              <a:rPr lang="el-GR" b="1" dirty="0"/>
            </a:b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“How do we develop in an effective and efficient way learning materials online and cross- borders?”</a:t>
            </a:r>
            <a:br>
              <a:rPr lang="el-GR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3772723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1453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Learning outcomes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463802"/>
            <a:ext cx="9440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n-US" sz="2400" dirty="0"/>
              <a:t>The totality of information, knowledge, understanding, attitudes, values, skills, competencies or </a:t>
            </a:r>
            <a:r>
              <a:rPr lang="en-US" sz="2400" dirty="0" err="1"/>
              <a:t>behaviours</a:t>
            </a:r>
            <a:r>
              <a:rPr lang="en-US" sz="2400" dirty="0"/>
              <a:t> a learner has mastered upon the successful completion of an education </a:t>
            </a:r>
            <a:r>
              <a:rPr lang="en-US" sz="2400" dirty="0" err="1"/>
              <a:t>programme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Student-Centered</a:t>
            </a:r>
            <a:endParaRPr lang="el-GR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Measurable (they use a concrete action verb)</a:t>
            </a:r>
            <a:endParaRPr lang="el-G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400" dirty="0" err="1"/>
              <a:t>Meaningf</a:t>
            </a:r>
            <a:r>
              <a:rPr lang="en-US" sz="2400" dirty="0"/>
              <a:t>u</a:t>
            </a:r>
            <a:r>
              <a:rPr lang="el-GR" sz="2400" dirty="0"/>
              <a:t>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Concise (are written in short, succinct sentences).</a:t>
            </a:r>
            <a:endParaRPr lang="el-G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400" dirty="0" err="1"/>
              <a:t>Achievable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68288"/>
            <a:r>
              <a:rPr lang="en-US" sz="2000" b="1" dirty="0"/>
              <a:t>Formula for Writing Learning Outcomes</a:t>
            </a:r>
            <a:endParaRPr lang="el-GR" sz="2000" dirty="0"/>
          </a:p>
          <a:p>
            <a:pPr marL="268288"/>
            <a:r>
              <a:rPr lang="en-US" sz="2400" dirty="0"/>
              <a:t>As a result of participating in (educational unit), students will be able to (measurable verb) + (learning statement)</a:t>
            </a:r>
            <a:endParaRPr lang="el-GR" sz="24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372806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Learning contents 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38200" y="1463956"/>
            <a:ext cx="944014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n-US" sz="2000" dirty="0"/>
              <a:t>(Topics, themes, beliefs, behaviors, concepts and facts) </a:t>
            </a:r>
          </a:p>
          <a:p>
            <a:r>
              <a:rPr lang="en-US" sz="2000" dirty="0"/>
              <a:t>Specific directions for organizing the learning and teaching contents </a:t>
            </a:r>
          </a:p>
          <a:p>
            <a:pPr marL="182563" indent="-182563">
              <a:spcAft>
                <a:spcPts val="1200"/>
              </a:spcAft>
            </a:pPr>
            <a:r>
              <a:rPr lang="en-US" sz="2000" dirty="0"/>
              <a:t>•	Learning and teaching time</a:t>
            </a:r>
          </a:p>
          <a:p>
            <a:pPr marL="182563" indent="-182563">
              <a:spcAft>
                <a:spcPts val="1200"/>
              </a:spcAft>
            </a:pPr>
            <a:r>
              <a:rPr lang="en-US" sz="2000" dirty="0"/>
              <a:t>•	Program philosophy - Shared knowledge and educational values</a:t>
            </a:r>
          </a:p>
          <a:p>
            <a:pPr marL="182563" indent="-182563">
              <a:spcAft>
                <a:spcPts val="1200"/>
              </a:spcAft>
            </a:pPr>
            <a:r>
              <a:rPr lang="en-US" sz="2000" dirty="0"/>
              <a:t>•	Definition of the subject (what is being learned)</a:t>
            </a:r>
          </a:p>
          <a:p>
            <a:pPr marL="182563" indent="-182563">
              <a:spcAft>
                <a:spcPts val="1200"/>
              </a:spcAft>
            </a:pPr>
            <a:r>
              <a:rPr lang="en-US" sz="2000" dirty="0"/>
              <a:t>•	</a:t>
            </a:r>
            <a:r>
              <a:rPr lang="en-US" sz="2000" b="1" dirty="0"/>
              <a:t>Amount and structure of information provided (how much is needed and how it is organized)</a:t>
            </a:r>
          </a:p>
          <a:p>
            <a:pPr marL="182563" indent="-182563">
              <a:spcAft>
                <a:spcPts val="1200"/>
              </a:spcAft>
            </a:pPr>
            <a:r>
              <a:rPr lang="en-US" sz="2000" dirty="0"/>
              <a:t>•	Cognitive information acquisition strategies</a:t>
            </a:r>
          </a:p>
          <a:p>
            <a:pPr marL="182563" indent="-182563">
              <a:spcAft>
                <a:spcPts val="1200"/>
              </a:spcAft>
            </a:pPr>
            <a:r>
              <a:rPr lang="en-US" sz="2000" dirty="0"/>
              <a:t>•	Identification of learning moments (steps according to Rogers, which constitute the learning episode)</a:t>
            </a:r>
          </a:p>
          <a:p>
            <a:pPr marL="182563" indent="-182563">
              <a:spcAft>
                <a:spcPts val="1200"/>
              </a:spcAft>
            </a:pPr>
            <a:r>
              <a:rPr lang="en-US" sz="2000" dirty="0"/>
              <a:t>•	Interests and needs of the students  -  The role of the trainer</a:t>
            </a:r>
            <a:endParaRPr lang="en-US" sz="24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168590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663298"/>
            <a:ext cx="10939671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Learning Content Areas - EKFIPLUS project &amp; platform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695450"/>
            <a:ext cx="944014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n-US" sz="2400" dirty="0"/>
              <a:t>The content is divided into the following subject areas.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1. Printing &amp; Packaging 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2. Entrepreneurship – Management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3. Sustainability – Circular economy 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4. Digital media 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5. Sign and Display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6. Digitalization – Digital Transformation – Industry 4.0</a:t>
            </a:r>
          </a:p>
          <a:p>
            <a:pPr marL="182563" indent="-182563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70223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Learning activities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1" name="Tekstvak 3">
            <a:extLst>
              <a:ext uri="{FF2B5EF4-FFF2-40B4-BE49-F238E27FC236}">
                <a16:creationId xmlns:a16="http://schemas.microsoft.com/office/drawing/2014/main" id="{E7AAF6D1-F134-49EF-9FA4-88E9F0035A62}"/>
              </a:ext>
            </a:extLst>
          </p:cNvPr>
          <p:cNvSpPr txBox="1"/>
          <p:nvPr/>
        </p:nvSpPr>
        <p:spPr>
          <a:xfrm>
            <a:off x="838200" y="1491679"/>
            <a:ext cx="94401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n-US" sz="2400" dirty="0"/>
              <a:t>Learning activities, as the name suggests, are activities designed or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deployed by the teacher to bring about, or create the conditions for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learning. </a:t>
            </a:r>
          </a:p>
          <a:p>
            <a:pPr marL="14351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Acquisition (1)</a:t>
            </a:r>
          </a:p>
          <a:p>
            <a:pPr marL="14351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Inquiry (2)</a:t>
            </a:r>
          </a:p>
          <a:p>
            <a:pPr marL="14351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Practice (3)</a:t>
            </a:r>
          </a:p>
          <a:p>
            <a:pPr marL="14351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Production (4)</a:t>
            </a:r>
          </a:p>
          <a:p>
            <a:pPr marL="14351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Discussion (5)</a:t>
            </a:r>
          </a:p>
          <a:p>
            <a:pPr marL="14351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Collaboration (6)</a:t>
            </a:r>
          </a:p>
        </p:txBody>
      </p:sp>
    </p:spTree>
    <p:extLst>
      <p:ext uri="{BB962C8B-B14F-4D97-AF65-F5344CB8AC3E}">
        <p14:creationId xmlns:p14="http://schemas.microsoft.com/office/powerpoint/2010/main" val="1451887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Learning activities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4360959"/>
            <a:ext cx="9440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n-US" sz="2400" dirty="0"/>
              <a:t>Learning environments include: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the physical spaces where lessons 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The framework for designing ICT-based learning activities</a:t>
            </a:r>
          </a:p>
          <a:p>
            <a:pPr marL="182563" indent="-182563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7905E3-31AE-48B6-ADC0-9B10E85473DB}"/>
              </a:ext>
            </a:extLst>
          </p:cNvPr>
          <p:cNvSpPr txBox="1"/>
          <p:nvPr/>
        </p:nvSpPr>
        <p:spPr>
          <a:xfrm>
            <a:off x="-20099" y="1627836"/>
            <a:ext cx="12185201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03B937B-E626-42F8-8491-15735C7FE45A}"/>
              </a:ext>
            </a:extLst>
          </p:cNvPr>
          <p:cNvPicPr/>
          <p:nvPr/>
        </p:nvPicPr>
        <p:blipFill rotWithShape="1">
          <a:blip r:embed="rId5"/>
          <a:srcRect t="5622" b="6083"/>
          <a:stretch/>
        </p:blipFill>
        <p:spPr bwMode="auto">
          <a:xfrm>
            <a:off x="2836982" y="1715216"/>
            <a:ext cx="5834744" cy="3557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663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Learning resources/materials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695450"/>
            <a:ext cx="944014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n-US" sz="2400" dirty="0"/>
              <a:t>Any resource – including print and non-print materials and online/open-access resources – which supports and enhances, directly or indirectly, learning and teaching. 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The evaluation criteria of a learning resource may include the: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relevance to the curriculum 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expectations for learning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social concerns 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 age or developmental appropriateness </a:t>
            </a:r>
          </a:p>
          <a:p>
            <a:pPr marL="182563" indent="-182563">
              <a:spcAft>
                <a:spcPts val="1200"/>
              </a:spcAft>
            </a:pPr>
            <a:endParaRPr lang="en-US" sz="2400" dirty="0"/>
          </a:p>
          <a:p>
            <a:pPr marL="182563" indent="-182563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3164679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Learning resources/materials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695450"/>
            <a:ext cx="94401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n-US" sz="2400" dirty="0"/>
              <a:t>Open Educational Resources (OER) and Learning Practice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Open Solutions: alongside Free and Open Source software (FOSS), Open Access (OA), Open Data (OD), and crowdsourcing platforms, 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https://www.unesco.org/en/open-solutions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 </a:t>
            </a:r>
          </a:p>
          <a:p>
            <a:pPr marL="182563" indent="-182563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15498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Graphic arts/Graphic design Open-source Resources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/>
            </a:br>
            <a:br>
              <a:rPr lang="el-GR" sz="40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695450"/>
            <a:ext cx="944014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n-US" sz="2400" dirty="0"/>
              <a:t>•	Open-source solutions &amp; affordable software packages- Apps (indicatively)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Graphic arts official suppliers: white-papers, audio-visual material, etc. (ESCO, Heidelberg, Adobe, Adobe Help, etc.)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</a:t>
            </a:r>
            <a:r>
              <a:rPr lang="el-GR" sz="2400" dirty="0"/>
              <a:t>Ν</a:t>
            </a:r>
            <a:r>
              <a:rPr lang="en-US" sz="2400" dirty="0"/>
              <a:t>on-profit literary journals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</a:t>
            </a:r>
            <a:r>
              <a:rPr lang="en-US" sz="2400" dirty="0" err="1"/>
              <a:t>EduBlogs</a:t>
            </a:r>
            <a:endParaRPr lang="en-US" sz="2400" dirty="0"/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Multimedia resource banks</a:t>
            </a:r>
          </a:p>
          <a:p>
            <a:pPr marL="182563" indent="-182563">
              <a:spcAft>
                <a:spcPts val="1200"/>
              </a:spcAft>
            </a:pPr>
            <a:r>
              <a:rPr lang="en-US" sz="2400" dirty="0"/>
              <a:t>•	Tutorials </a:t>
            </a:r>
          </a:p>
          <a:p>
            <a:pPr marL="182563" indent="-182563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1063857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24167" y="1658450"/>
            <a:ext cx="999537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The design process of co-designing an exemplary educational material is cyclical: planning, research, draft proposals, approvals, implementation, testing, evaluation-redesign, submission. </a:t>
            </a:r>
          </a:p>
          <a:p>
            <a:r>
              <a:rPr lang="en-GB" sz="2400" b="1" dirty="0"/>
              <a:t>Getting started: building the co-design team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GB" sz="2400" dirty="0"/>
          </a:p>
          <a:p>
            <a:r>
              <a:rPr lang="en-GB" sz="2400" dirty="0"/>
              <a:t>•   teachers (teacher as educational designer, teacher as digital designer, e.tc)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external members/partners for common development (learning technologists, researchers, educational developers, digital media producers </a:t>
            </a:r>
            <a:r>
              <a:rPr lang="en-GB" sz="2400" dirty="0"/>
              <a:t>number of practitioners, members from different schools, different countries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target group -  participation group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59F9065-25AE-45B8-8E88-CB494BF6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298"/>
            <a:ext cx="1086813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5. The Co-Design Process of Educational Material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l-GR" dirty="0">
                <a:solidFill>
                  <a:srgbClr val="0070C0"/>
                </a:solidFill>
              </a:rPr>
            </a:br>
            <a:br>
              <a:rPr lang="el-GR" dirty="0">
                <a:solidFill>
                  <a:srgbClr val="0070C0"/>
                </a:solidFill>
              </a:rPr>
            </a:br>
            <a:endParaRPr lang="nl-NL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71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328951"/>
            <a:ext cx="99953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Co-design Principles:</a:t>
            </a:r>
            <a:endParaRPr lang="el-GR" sz="2200" dirty="0"/>
          </a:p>
          <a:p>
            <a:r>
              <a:rPr lang="en-GB" sz="2200" dirty="0"/>
              <a:t>• Commit to working together collaboratively as a team</a:t>
            </a:r>
            <a:endParaRPr lang="el-GR" sz="2200" dirty="0"/>
          </a:p>
          <a:p>
            <a:r>
              <a:rPr lang="en-GB" sz="2200" dirty="0"/>
              <a:t>• Make sure all participants understand the common goal</a:t>
            </a:r>
            <a:endParaRPr lang="el-GR" sz="2200" dirty="0"/>
          </a:p>
          <a:p>
            <a:r>
              <a:rPr lang="en-GB" sz="2200" dirty="0"/>
              <a:t>• Co-design is inclusive. Uses feedback, advice and decisions from people with lived or professional experience.</a:t>
            </a:r>
            <a:endParaRPr lang="el-GR" sz="2200" dirty="0"/>
          </a:p>
          <a:p>
            <a:r>
              <a:rPr lang="en-GB" sz="2200" dirty="0"/>
              <a:t>• Be participative. Participate and facilitate others to participate in co-design activities. </a:t>
            </a:r>
          </a:p>
          <a:p>
            <a:r>
              <a:rPr lang="en-GB" sz="2200" b="1" dirty="0"/>
              <a:t>   All participants are responsible for the effectiveness of the process.</a:t>
            </a:r>
            <a:endParaRPr lang="el-GR" sz="2200" b="1" dirty="0"/>
          </a:p>
          <a:p>
            <a:r>
              <a:rPr lang="en-GB" sz="2200" dirty="0"/>
              <a:t>• Contribute to open and respectful discussion. Be empathetic, and supportive</a:t>
            </a:r>
            <a:endParaRPr lang="el-GR" sz="2200" dirty="0"/>
          </a:p>
          <a:p>
            <a:r>
              <a:rPr lang="en-GB" sz="2200" dirty="0"/>
              <a:t>• Be flexible. Be prepared to compromise</a:t>
            </a:r>
            <a:endParaRPr lang="el-GR" sz="2200" dirty="0"/>
          </a:p>
          <a:p>
            <a:r>
              <a:rPr lang="en-GB" sz="2200" dirty="0"/>
              <a:t>• Iterability is a building block of co-design. Ideas and solutions are constantly tested and evaluated, and changes/adaptations are a natural part of the process</a:t>
            </a:r>
            <a:endParaRPr lang="el-GR" sz="2200" dirty="0"/>
          </a:p>
          <a:p>
            <a:r>
              <a:rPr lang="en-GB" sz="2200" dirty="0"/>
              <a:t>• Respectful. All participants are considered experts and their contributions are equally valued.</a:t>
            </a:r>
            <a:endParaRPr lang="el-GR" sz="2200" dirty="0"/>
          </a:p>
          <a:p>
            <a:r>
              <a:rPr lang="en-GB" sz="2200" dirty="0"/>
              <a:t>• Be professional. Pursue solutions that are functional and sustainable</a:t>
            </a:r>
            <a:endParaRPr lang="el-GR" sz="22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BAE1E79-1D68-4E42-80C6-65B60BBB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32" y="674687"/>
            <a:ext cx="1086813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5. The Process of Educational Material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l-GR" dirty="0">
                <a:solidFill>
                  <a:srgbClr val="0070C0"/>
                </a:solidFill>
              </a:rPr>
            </a:br>
            <a:br>
              <a:rPr lang="el-GR" dirty="0">
                <a:solidFill>
                  <a:srgbClr val="0070C0"/>
                </a:solidFill>
              </a:rPr>
            </a:br>
            <a:endParaRPr lang="nl-NL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WP 2: Educational Model</a:t>
            </a:r>
            <a:r>
              <a:rPr lang="el-GR" b="1" dirty="0"/>
              <a:t> </a:t>
            </a:r>
            <a:br>
              <a:rPr lang="el-GR" dirty="0"/>
            </a:br>
            <a:br>
              <a:rPr lang="el-GR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6B090B-DDA4-4345-9F3A-999EA6496716}"/>
              </a:ext>
            </a:extLst>
          </p:cNvPr>
          <p:cNvSpPr txBox="1"/>
          <p:nvPr/>
        </p:nvSpPr>
        <p:spPr>
          <a:xfrm>
            <a:off x="878032" y="1331850"/>
            <a:ext cx="99953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educational model is developed as the basis for the creation of digital tools and applications that will lead to the updating of the existing electronic platform of EKFI (ekfi.eu)</a:t>
            </a:r>
          </a:p>
          <a:p>
            <a:r>
              <a:rPr lang="en-US" sz="2400" dirty="0"/>
              <a:t>Support teachers in Europe in jointly developing new learning material on </a:t>
            </a:r>
            <a:endParaRPr lang="el-GR" sz="2400" dirty="0"/>
          </a:p>
          <a:p>
            <a:r>
              <a:rPr lang="en-US" sz="2400" dirty="0"/>
              <a:t>CCI - Creative &amp; Cultural Industries fields</a:t>
            </a:r>
            <a:endParaRPr lang="el-GR" sz="2400" dirty="0"/>
          </a:p>
          <a:p>
            <a:endParaRPr lang="el-GR" sz="2400" b="1" dirty="0"/>
          </a:p>
          <a:p>
            <a:r>
              <a:rPr lang="el-GR" sz="2400" b="1" dirty="0" err="1"/>
              <a:t>Goals</a:t>
            </a:r>
            <a:endParaRPr lang="el-GR" sz="2400" b="1" dirty="0"/>
          </a:p>
          <a:p>
            <a:pPr lvl="0"/>
            <a:r>
              <a:rPr lang="en-US" sz="2400" dirty="0"/>
              <a:t>Further developing the existing EKFI platform and will add features to support</a:t>
            </a:r>
            <a:r>
              <a:rPr lang="el-GR" sz="2400" dirty="0"/>
              <a:t> </a:t>
            </a:r>
            <a:r>
              <a:rPr lang="en-US" sz="2400" dirty="0"/>
              <a:t>the development of learning material.</a:t>
            </a:r>
            <a:endParaRPr lang="el-GR" sz="2400" dirty="0"/>
          </a:p>
          <a:p>
            <a:r>
              <a:rPr lang="en-US" sz="2000" b="1" dirty="0">
                <a:solidFill>
                  <a:srgbClr val="0070C0"/>
                </a:solidFill>
              </a:rPr>
              <a:t>MAIN GOAL</a:t>
            </a:r>
            <a:r>
              <a:rPr lang="el-GR" sz="2400" dirty="0"/>
              <a:t>: </a:t>
            </a:r>
            <a:r>
              <a:rPr lang="en-US" sz="2400" dirty="0"/>
              <a:t>Facilitate the teachers and specialists of the IPP from different countries and</a:t>
            </a:r>
            <a:r>
              <a:rPr lang="el-GR" sz="2400" dirty="0"/>
              <a:t>  </a:t>
            </a:r>
            <a:r>
              <a:rPr lang="en-US" sz="2400" dirty="0"/>
              <a:t>schools to cooperate with each other in order to create new learning</a:t>
            </a:r>
            <a:r>
              <a:rPr lang="el-GR" sz="2400" dirty="0"/>
              <a:t> </a:t>
            </a:r>
            <a:r>
              <a:rPr lang="en-US" sz="2400" dirty="0"/>
              <a:t>material together</a:t>
            </a:r>
            <a:endParaRPr lang="el-GR" sz="2400" dirty="0"/>
          </a:p>
          <a:p>
            <a:r>
              <a:rPr lang="en-US" dirty="0"/>
              <a:t>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0980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24167" y="1658450"/>
            <a:ext cx="999537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2400" b="1" dirty="0"/>
              <a:t>Defining Terms of Reference (TOR)</a:t>
            </a:r>
            <a:r>
              <a:rPr lang="en-GB" sz="2400" dirty="0"/>
              <a:t> </a:t>
            </a:r>
          </a:p>
          <a:p>
            <a:r>
              <a:rPr lang="en-US" sz="2400" dirty="0"/>
              <a:t>TOR show how the object in question will be defined, developed and verified and provide a documented basis for developing a common understanding of the scope among the participants. </a:t>
            </a:r>
          </a:p>
          <a:p>
            <a:r>
              <a:rPr lang="en-US" sz="2400" b="1" dirty="0"/>
              <a:t>Participants in the co-design team have roles and responsibilities as a team and as individuals in the team.</a:t>
            </a:r>
          </a:p>
          <a:p>
            <a:pPr>
              <a:tabLst>
                <a:tab pos="266700" algn="l"/>
              </a:tabLst>
            </a:pPr>
            <a:r>
              <a:rPr lang="en-US" sz="2400" dirty="0"/>
              <a:t>•	scope, outcomes, individual and group deliverables </a:t>
            </a:r>
          </a:p>
          <a:p>
            <a:pPr>
              <a:tabLst>
                <a:tab pos="266700" algn="l"/>
              </a:tabLst>
            </a:pPr>
            <a:r>
              <a:rPr lang="en-US" sz="2400" dirty="0"/>
              <a:t>•	stakeholders, roles (coordinator, etc.) - responsibilities </a:t>
            </a:r>
          </a:p>
          <a:p>
            <a:pPr>
              <a:tabLst>
                <a:tab pos="266700" algn="l"/>
              </a:tabLst>
            </a:pPr>
            <a:r>
              <a:rPr lang="en-US" sz="2400" dirty="0"/>
              <a:t>•	resource, financial and quality plans (i.e. how it will be achieved)</a:t>
            </a:r>
          </a:p>
          <a:p>
            <a:pPr>
              <a:tabLst>
                <a:tab pos="266700" algn="l"/>
              </a:tabLst>
            </a:pPr>
            <a:r>
              <a:rPr lang="en-US" sz="2400" dirty="0"/>
              <a:t>•	structures, project planning (i.e. when it will be achieved)</a:t>
            </a:r>
          </a:p>
          <a:p>
            <a:pPr>
              <a:tabLst>
                <a:tab pos="266700" algn="l"/>
              </a:tabLst>
            </a:pPr>
            <a:r>
              <a:rPr lang="en-US" sz="2400" dirty="0"/>
              <a:t>•	constraints, risks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0FCFA62-A921-4325-8085-A041FE8C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298"/>
            <a:ext cx="1086813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5. The Co-Design Process of Educational Material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l-GR" dirty="0">
                <a:solidFill>
                  <a:srgbClr val="0070C0"/>
                </a:solidFill>
              </a:rPr>
            </a:br>
            <a:br>
              <a:rPr lang="el-GR" dirty="0">
                <a:solidFill>
                  <a:srgbClr val="0070C0"/>
                </a:solidFill>
              </a:rPr>
            </a:br>
            <a:endParaRPr lang="nl-NL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0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36863" y="1658450"/>
            <a:ext cx="99953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2400" dirty="0"/>
              <a:t>Defining Terms of Reference (TOR)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Identification of the training material </a:t>
            </a: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Co-implementation Cycle I - Material development</a:t>
            </a: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Co-implementation Cycle II – Tests / Revisions</a:t>
            </a: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Valuation</a:t>
            </a: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Submission &amp; Share 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US" sz="2400" dirty="0" err="1"/>
              <a:t>ubmission</a:t>
            </a:r>
            <a:r>
              <a:rPr lang="en-US" sz="2400" dirty="0"/>
              <a:t> of the instructional material submission form (IMPORTANT)</a:t>
            </a:r>
            <a:endParaRPr lang="el-GR" sz="24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94193C3-D723-47AD-9D12-91602452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32" y="674687"/>
            <a:ext cx="1086813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5. The Co-Design Process of Educational Material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l-GR" dirty="0">
                <a:solidFill>
                  <a:srgbClr val="0070C0"/>
                </a:solidFill>
              </a:rPr>
            </a:br>
            <a:br>
              <a:rPr lang="el-GR" dirty="0">
                <a:solidFill>
                  <a:srgbClr val="0070C0"/>
                </a:solidFill>
              </a:rPr>
            </a:br>
            <a:endParaRPr lang="nl-NL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2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4489192"/>
            <a:ext cx="999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Student studying preferences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31E8BF3-3483-4394-99C9-913F7A56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52749"/>
            <a:ext cx="1135380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6. How do students/digital learners learn in the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    Digital Era?</a:t>
            </a:r>
            <a:br>
              <a:rPr lang="en-US" b="1" dirty="0">
                <a:solidFill>
                  <a:srgbClr val="FF5050"/>
                </a:solidFill>
              </a:rPr>
            </a:br>
            <a:br>
              <a:rPr lang="el-GR" dirty="0"/>
            </a:br>
            <a:br>
              <a:rPr lang="el-GR" dirty="0"/>
            </a:br>
            <a:endParaRPr lang="nl-NL" sz="40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16F7E49-DC5B-44B4-A229-C7AE61617EDB}"/>
              </a:ext>
            </a:extLst>
          </p:cNvPr>
          <p:cNvPicPr/>
          <p:nvPr/>
        </p:nvPicPr>
        <p:blipFill rotWithShape="1">
          <a:blip r:embed="rId5">
            <a:grayscl/>
          </a:blip>
          <a:srcRect t="23717"/>
          <a:stretch/>
        </p:blipFill>
        <p:spPr bwMode="auto">
          <a:xfrm>
            <a:off x="2962395" y="1861403"/>
            <a:ext cx="6086620" cy="2430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9802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4464096"/>
            <a:ext cx="99953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Positive response levels to ed tech tools in the classroom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31E8BF3-3483-4394-99C9-913F7A56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2444"/>
            <a:ext cx="1135380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6. How do students/digital learners learn in the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    Digital Era?</a:t>
            </a:r>
            <a:br>
              <a:rPr lang="en-US" b="1" dirty="0">
                <a:solidFill>
                  <a:srgbClr val="FF5050"/>
                </a:solidFill>
              </a:rPr>
            </a:br>
            <a:br>
              <a:rPr lang="el-GR" dirty="0"/>
            </a:br>
            <a:br>
              <a:rPr lang="el-GR" dirty="0"/>
            </a:br>
            <a:endParaRPr lang="nl-NL" sz="40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A7B4C02-3041-4AC5-8CB1-34D100A99F7F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5223" y="2032168"/>
            <a:ext cx="9458186" cy="21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71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708103"/>
            <a:ext cx="106634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tabLst>
                <a:tab pos="53498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•	Self-educate about the concept of generational differences </a:t>
            </a:r>
          </a:p>
          <a:p>
            <a:pPr lvl="0">
              <a:spcAft>
                <a:spcPts val="1200"/>
              </a:spcAft>
              <a:tabLst>
                <a:tab pos="53498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•	Think Digital in all tasks and activities. </a:t>
            </a:r>
          </a:p>
          <a:p>
            <a:pPr lvl="0">
              <a:spcAft>
                <a:spcPts val="1200"/>
              </a:spcAft>
              <a:tabLst>
                <a:tab pos="53498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•	Gen Z prefers active learning environments </a:t>
            </a:r>
          </a:p>
          <a:p>
            <a:pPr lvl="0">
              <a:spcAft>
                <a:spcPts val="1200"/>
              </a:spcAft>
              <a:tabLst>
                <a:tab pos="53498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•	Encourage Collaborative - Social Learning </a:t>
            </a:r>
          </a:p>
          <a:p>
            <a:pPr lvl="0">
              <a:spcAft>
                <a:spcPts val="1200"/>
              </a:spcAft>
              <a:tabLst>
                <a:tab pos="53498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•	Encourage research-based learning methods </a:t>
            </a:r>
          </a:p>
          <a:p>
            <a:pPr lvl="0">
              <a:spcAft>
                <a:spcPts val="1200"/>
              </a:spcAft>
              <a:tabLst>
                <a:tab pos="53498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•	Define expectations in advance</a:t>
            </a:r>
          </a:p>
          <a:p>
            <a:pPr lvl="0">
              <a:spcAft>
                <a:spcPts val="1200"/>
              </a:spcAft>
              <a:tabLst>
                <a:tab pos="53498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•	Break the content into short segments. </a:t>
            </a:r>
          </a:p>
          <a:p>
            <a:pPr lvl="0">
              <a:spcAft>
                <a:spcPts val="1200"/>
              </a:spcAft>
              <a:tabLst>
                <a:tab pos="53498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•	Visualize information with aesthetically appealing educational presentations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31E8BF3-3483-4394-99C9-913F7A56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3298"/>
            <a:ext cx="1135380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6. Teaching Strategies for Gen Z </a:t>
            </a: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FF5050"/>
                </a:solidFill>
              </a:rPr>
              <a:t>    </a:t>
            </a:r>
            <a:br>
              <a:rPr lang="en-US" b="1" dirty="0">
                <a:solidFill>
                  <a:srgbClr val="FF5050"/>
                </a:solidFill>
              </a:rPr>
            </a:br>
            <a:br>
              <a:rPr lang="el-GR" dirty="0"/>
            </a:b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076832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708103"/>
            <a:ext cx="99953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46088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•	Integrate new learning technologies and techniques (On-Demand    </a:t>
            </a:r>
          </a:p>
          <a:p>
            <a:pPr lvl="0" defTabSz="446088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             Learning Tools, Mobile Learning, Gamification, Video Based Training)</a:t>
            </a:r>
          </a:p>
          <a:p>
            <a:pPr lvl="0" defTabSz="446088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•	You are fed with immediate information</a:t>
            </a:r>
          </a:p>
          <a:p>
            <a:pPr lvl="0" defTabSz="446088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•	Provide additional help and support</a:t>
            </a:r>
          </a:p>
          <a:p>
            <a:pPr lvl="0" defTabSz="446088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•	Give control to student-users with personalized - adaptive learning</a:t>
            </a:r>
          </a:p>
          <a:p>
            <a:pPr lvl="0" defTabSz="446088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•	Provide educational material relevant to their daily life</a:t>
            </a:r>
          </a:p>
          <a:p>
            <a:pPr lvl="0" defTabSz="446088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</a:rPr>
              <a:t>•	Identify the limits of multi-tasking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31E8BF3-3483-4394-99C9-913F7A56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3298"/>
            <a:ext cx="1135380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6. Teaching Strategies for Gen Z </a:t>
            </a:r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FF5050"/>
                </a:solidFill>
              </a:rPr>
              <a:t>   </a:t>
            </a:r>
            <a:r>
              <a:rPr lang="en-US" dirty="0"/>
              <a:t>  </a:t>
            </a: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573215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844136"/>
            <a:ext cx="99953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Copyright Issues</a:t>
            </a:r>
            <a:endParaRPr lang="el-GR" sz="2400" dirty="0">
              <a:solidFill>
                <a:srgbClr val="0070C0"/>
              </a:solidFill>
            </a:endParaRPr>
          </a:p>
          <a:p>
            <a:r>
              <a:rPr lang="en-US" sz="2400" dirty="0"/>
              <a:t>The submitted digital material: </a:t>
            </a:r>
            <a:endParaRPr lang="el-GR" sz="2400" dirty="0"/>
          </a:p>
          <a:p>
            <a:pPr marL="357188" indent="-357188"/>
            <a:r>
              <a:rPr lang="en-US" sz="2400" dirty="0"/>
              <a:t>•   </a:t>
            </a:r>
            <a:r>
              <a:rPr lang="en-US" sz="2400" b="1" dirty="0"/>
              <a:t>Does not infringe the privacy, copyright, trademark or intellectual property rights</a:t>
            </a:r>
            <a:r>
              <a:rPr lang="en-US" sz="2400" dirty="0"/>
              <a:t> of any person or entity.</a:t>
            </a:r>
            <a:endParaRPr lang="el-GR" sz="2400" dirty="0"/>
          </a:p>
          <a:p>
            <a:pPr marL="357188" indent="-357188"/>
            <a:r>
              <a:rPr lang="en-US" sz="2400" dirty="0"/>
              <a:t>•   In the event that any material or elements subject to </a:t>
            </a:r>
            <a:r>
              <a:rPr lang="en-US" sz="2400" b="1" dirty="0"/>
              <a:t>third party rights</a:t>
            </a:r>
            <a:r>
              <a:rPr lang="en-US" sz="2400" dirty="0"/>
              <a:t> have been used to create the script (e.g. film clips, images, sound, music, etc.), permission has been secured prior to submission scenario.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Parental or guardian consent</a:t>
            </a:r>
            <a:r>
              <a:rPr lang="en-US" sz="2400" dirty="0"/>
              <a:t> required if material contains images of minors.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Available for free use</a:t>
            </a:r>
            <a:r>
              <a:rPr lang="en-US" sz="2400" dirty="0"/>
              <a:t>, reproduction, redistribution, presentation and exploitation, provided that no commercial exploitation is intended (subject for discussion)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6535B1D-913A-4B7A-9B3A-34930DF8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3298"/>
            <a:ext cx="1135380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7. EKFIPLUS - Quality control and evaluation of the learning material</a:t>
            </a:r>
            <a:br>
              <a:rPr lang="en-US" b="1" dirty="0">
                <a:solidFill>
                  <a:srgbClr val="FF5050"/>
                </a:solidFill>
              </a:rPr>
            </a:br>
            <a:br>
              <a:rPr lang="el-GR" dirty="0"/>
            </a:b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036821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245940"/>
            <a:ext cx="9995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Pedagogical expediency   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Pedagogical – didactic suitability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Content’s Scientific validity   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Attractiveness 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Flexibility </a:t>
            </a:r>
            <a:endParaRPr lang="el-GR" sz="2400" dirty="0"/>
          </a:p>
          <a:p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5A4A132-9018-4EC2-B888-B2CA0464BF83}"/>
              </a:ext>
            </a:extLst>
          </p:cNvPr>
          <p:cNvSpPr txBox="1">
            <a:spLocks/>
          </p:cNvSpPr>
          <p:nvPr/>
        </p:nvSpPr>
        <p:spPr>
          <a:xfrm>
            <a:off x="801253" y="2970110"/>
            <a:ext cx="1135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b="1" dirty="0">
                <a:solidFill>
                  <a:srgbClr val="FF5050"/>
                </a:solidFill>
              </a:rPr>
            </a:br>
            <a:br>
              <a:rPr lang="en-US" sz="3200" b="1" dirty="0">
                <a:solidFill>
                  <a:srgbClr val="FF5050"/>
                </a:solidFill>
              </a:rPr>
            </a:br>
            <a:br>
              <a:rPr lang="en-US" sz="3200" b="1" dirty="0">
                <a:solidFill>
                  <a:srgbClr val="FF505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7.3. EKFIPLUS - Detailed Specifications for the development of learning material</a:t>
            </a:r>
            <a:br>
              <a:rPr lang="en-US" sz="3200" b="1" dirty="0">
                <a:solidFill>
                  <a:srgbClr val="FF5050"/>
                </a:solidFill>
              </a:rPr>
            </a:br>
            <a:r>
              <a:rPr lang="en-US" sz="3200" b="1" dirty="0">
                <a:solidFill>
                  <a:srgbClr val="FF5050"/>
                </a:solidFill>
              </a:rPr>
              <a:t> </a:t>
            </a:r>
            <a:br>
              <a:rPr lang="el-GR" sz="3200" dirty="0"/>
            </a:br>
            <a:br>
              <a:rPr lang="el-GR" sz="3200" dirty="0"/>
            </a:br>
            <a:endParaRPr lang="nl-NL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6B231-D70A-45DC-8874-3EFBC84F7449}"/>
              </a:ext>
            </a:extLst>
          </p:cNvPr>
          <p:cNvSpPr txBox="1"/>
          <p:nvPr/>
        </p:nvSpPr>
        <p:spPr>
          <a:xfrm>
            <a:off x="878031" y="4034236"/>
            <a:ext cx="9995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Aesthetic perfection  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Functional Suitability 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Content Communication/User Interaction</a:t>
            </a:r>
            <a:endParaRPr lang="el-GR" sz="2400" dirty="0"/>
          </a:p>
          <a:p>
            <a:r>
              <a:rPr lang="en-US" sz="2400" dirty="0"/>
              <a:t>7.3.1. Interface and Navigation	</a:t>
            </a:r>
            <a:endParaRPr lang="el-GR" sz="2400" dirty="0"/>
          </a:p>
          <a:p>
            <a:r>
              <a:rPr lang="en-US" sz="2400" dirty="0"/>
              <a:t>7.3.2. Learner Assessment</a:t>
            </a:r>
            <a:endParaRPr lang="el-GR" sz="2400" dirty="0"/>
          </a:p>
          <a:p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9D42AEE-892C-4F2F-A50C-627B02C5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887"/>
            <a:ext cx="1135380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7.</a:t>
            </a:r>
            <a:r>
              <a:rPr lang="el-GR" sz="3600" b="1" dirty="0">
                <a:solidFill>
                  <a:srgbClr val="0070C0"/>
                </a:solidFill>
              </a:rPr>
              <a:t>2</a:t>
            </a:r>
            <a:r>
              <a:rPr lang="en-US" sz="3600" b="1" dirty="0">
                <a:solidFill>
                  <a:srgbClr val="0070C0"/>
                </a:solidFill>
              </a:rPr>
              <a:t>. EKFIPLUS - General Specifications for the evaluation of educational materials  (</a:t>
            </a:r>
            <a:r>
              <a:rPr lang="el-GR" sz="3600" dirty="0" err="1">
                <a:solidFill>
                  <a:srgbClr val="0070C0"/>
                </a:solidFill>
              </a:rPr>
              <a:t>Requirements</a:t>
            </a:r>
            <a:r>
              <a:rPr lang="en-US" sz="3600" b="1" dirty="0">
                <a:solidFill>
                  <a:srgbClr val="0070C0"/>
                </a:solidFill>
              </a:rPr>
              <a:t>)</a:t>
            </a: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FF5050"/>
                </a:solidFill>
              </a:rPr>
              <a:t> </a:t>
            </a:r>
            <a:br>
              <a:rPr lang="el-GR" dirty="0"/>
            </a:b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426528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844136"/>
            <a:ext cx="9995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Audio-visual material - Video or audio clip (if required)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Educational game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Experiment/simulation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Visual material: Diagrams, tables, photographs, images, graphics, illustration, info-graphics (if required)</a:t>
            </a:r>
            <a:endParaRPr lang="el-G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Online and Offline Presentations </a:t>
            </a:r>
            <a:endParaRPr lang="el-GR" sz="2400" dirty="0"/>
          </a:p>
          <a:p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6535B1D-913A-4B7A-9B3A-34930DF8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53" y="663298"/>
            <a:ext cx="1135380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7.4. EKFIPLUS - Detailed specifications based on material type requirements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FF5050"/>
                </a:solidFill>
              </a:rPr>
              <a:t> </a:t>
            </a:r>
            <a:br>
              <a:rPr lang="el-GR" dirty="0"/>
            </a:b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679907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844136"/>
            <a:ext cx="9995377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7.5.1 Application of international standards</a:t>
            </a:r>
          </a:p>
          <a:p>
            <a:r>
              <a:rPr lang="en-US" sz="2400" dirty="0"/>
              <a:t>7.5.2 Specifications and Guidelines (about</a:t>
            </a:r>
            <a:r>
              <a:rPr lang="el-GR" sz="2400" dirty="0"/>
              <a:t>:</a:t>
            </a:r>
            <a:r>
              <a:rPr lang="en-US" sz="2400" dirty="0"/>
              <a:t>)</a:t>
            </a:r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text files/ page layout/ extensions</a:t>
            </a:r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data files/</a:t>
            </a:r>
            <a:r>
              <a:rPr lang="en-US" sz="2100" dirty="0" err="1"/>
              <a:t>gis</a:t>
            </a:r>
            <a:endParaRPr lang="en-US" sz="2100" dirty="0"/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Video files</a:t>
            </a:r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image files – 3d/ raster/ vector/ cad/ disk image</a:t>
            </a:r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database files</a:t>
            </a:r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executable files</a:t>
            </a:r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game files</a:t>
            </a:r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web files</a:t>
            </a:r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system files</a:t>
            </a:r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compressed files</a:t>
            </a:r>
          </a:p>
          <a:p>
            <a:pPr marL="1076325" indent="266700">
              <a:buFont typeface="Arial" panose="020B0604020202020204" pitchFamily="34" charset="0"/>
              <a:buChar char="•"/>
            </a:pPr>
            <a:r>
              <a:rPr lang="en-US" sz="2100" dirty="0"/>
              <a:t>developer files</a:t>
            </a:r>
          </a:p>
          <a:p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6535B1D-913A-4B7A-9B3A-34930DF8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32" y="663298"/>
            <a:ext cx="11353801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7.5. EKFIPLUS - Technical Guidelines for upload educational material </a:t>
            </a: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FF5050"/>
                </a:solidFill>
              </a:rPr>
              <a:t> </a:t>
            </a:r>
            <a:br>
              <a:rPr lang="el-GR" dirty="0"/>
            </a:b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07390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AF4FA9A-75BD-416E-AB60-C23BE6FD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2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WP 2: Development of an educational model</a:t>
            </a:r>
            <a:br>
              <a:rPr lang="el-GR" dirty="0">
                <a:solidFill>
                  <a:srgbClr val="0070C0"/>
                </a:solidFill>
              </a:rPr>
            </a:br>
            <a:br>
              <a:rPr lang="el-GR" dirty="0">
                <a:solidFill>
                  <a:srgbClr val="0070C0"/>
                </a:solidFill>
              </a:rPr>
            </a:br>
            <a:endParaRPr lang="nl-NL" sz="40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DCCD0-BE36-4A47-BCFA-2CF4CC7EE06D}"/>
              </a:ext>
            </a:extLst>
          </p:cNvPr>
          <p:cNvSpPr txBox="1"/>
          <p:nvPr/>
        </p:nvSpPr>
        <p:spPr>
          <a:xfrm>
            <a:off x="878032" y="1454189"/>
            <a:ext cx="999537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Summary</a:t>
            </a:r>
            <a:endParaRPr lang="el-GR" sz="2400" dirty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Didactic model for developing learning materials</a:t>
            </a:r>
            <a:endParaRPr lang="el-GR" sz="2400" dirty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Forms of innovative Blended &amp; Integrated Learning</a:t>
            </a:r>
            <a:endParaRPr lang="el-GR" sz="2400" dirty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Elements of the process of developing learning materials </a:t>
            </a:r>
            <a:endParaRPr lang="el-GR" sz="2400" dirty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The Co-Design Process of Educational Material</a:t>
            </a:r>
            <a:endParaRPr lang="el-GR" sz="2400" dirty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How do students- digital learners learn in the Digital Era?</a:t>
            </a:r>
            <a:endParaRPr lang="el-GR" sz="2400" dirty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EKFIPLUS - Quality control and evaluation of the learning materia</a:t>
            </a:r>
            <a:r>
              <a:rPr lang="en-US" sz="2400" b="1" dirty="0"/>
              <a:t>l</a:t>
            </a:r>
            <a:endParaRPr lang="en-US" sz="2400" dirty="0"/>
          </a:p>
          <a:p>
            <a:r>
              <a:rPr lang="en-US" sz="2400" dirty="0">
                <a:sym typeface="Webdings" panose="05030102010509060703" pitchFamily="18" charset="2"/>
              </a:rPr>
              <a:t>  8. </a:t>
            </a:r>
            <a:r>
              <a:rPr lang="en-US" sz="2200" b="1" dirty="0"/>
              <a:t>Educational model development (STEP BY STEP) </a:t>
            </a:r>
            <a:r>
              <a:rPr lang="en-US" sz="2200" dirty="0"/>
              <a:t>based on ADDIE instructional design development model – </a:t>
            </a:r>
            <a:r>
              <a:rPr lang="en-US" sz="2200" b="1" dirty="0"/>
              <a:t>Short Mapping Educational Mapping Guide</a:t>
            </a:r>
            <a:endParaRPr lang="el-GR" sz="2200" b="1" dirty="0"/>
          </a:p>
          <a:p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591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6535B1D-913A-4B7A-9B3A-34930DF8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3298"/>
            <a:ext cx="11353801" cy="102658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dirty="0"/>
              <a:t>INSTRUCTIONAL MATERIAL SUBMISSION FORM (I)</a:t>
            </a:r>
            <a:br>
              <a:rPr lang="el-GR" dirty="0"/>
            </a:br>
            <a:br>
              <a:rPr lang="en-US" b="1" dirty="0">
                <a:solidFill>
                  <a:srgbClr val="FF5050"/>
                </a:solidFill>
              </a:rPr>
            </a:br>
            <a:br>
              <a:rPr lang="el-GR" dirty="0"/>
            </a:br>
            <a:br>
              <a:rPr lang="el-GR" dirty="0"/>
            </a:br>
            <a:endParaRPr lang="nl-NL" sz="4000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2743CAC-ED30-4CCE-B867-A6534C8BD71F}"/>
              </a:ext>
            </a:extLst>
          </p:cNvPr>
          <p:cNvPicPr/>
          <p:nvPr/>
        </p:nvPicPr>
        <p:blipFill rotWithShape="1">
          <a:blip r:embed="rId5"/>
          <a:srcRect b="2378"/>
          <a:stretch/>
        </p:blipFill>
        <p:spPr>
          <a:xfrm>
            <a:off x="2605875" y="1323357"/>
            <a:ext cx="7099610" cy="50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18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6535B1D-913A-4B7A-9B3A-34930DF8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3298"/>
            <a:ext cx="11353801" cy="102658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br>
              <a:rPr lang="en-US" b="1" dirty="0">
                <a:solidFill>
                  <a:srgbClr val="FF5050"/>
                </a:solidFill>
              </a:rPr>
            </a:br>
            <a:r>
              <a:rPr lang="en-US" dirty="0"/>
              <a:t>INSTRUCTIONAL MATERIAL SUBMISSION FORM (II)</a:t>
            </a:r>
            <a:br>
              <a:rPr lang="el-GR" dirty="0"/>
            </a:br>
            <a:br>
              <a:rPr lang="en-US" b="1" dirty="0">
                <a:solidFill>
                  <a:srgbClr val="FF5050"/>
                </a:solidFill>
              </a:rPr>
            </a:br>
            <a:br>
              <a:rPr lang="el-GR" dirty="0"/>
            </a:br>
            <a:br>
              <a:rPr lang="el-GR" dirty="0"/>
            </a:br>
            <a:endParaRPr lang="nl-NL" sz="40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72EA310-6728-472D-849F-3A29907283C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605875" y="1397244"/>
            <a:ext cx="7059916" cy="46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49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9225677-C0BF-4551-B83A-62EA589BEBE5}"/>
              </a:ext>
            </a:extLst>
          </p:cNvPr>
          <p:cNvSpPr txBox="1">
            <a:spLocks/>
          </p:cNvSpPr>
          <p:nvPr/>
        </p:nvSpPr>
        <p:spPr>
          <a:xfrm>
            <a:off x="838199" y="427384"/>
            <a:ext cx="11353801" cy="117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70C0"/>
                </a:solidFill>
              </a:rPr>
              <a:t>8. Educational Model Mapping Guide</a:t>
            </a:r>
            <a:br>
              <a:rPr lang="el-GR" b="1"/>
            </a:br>
            <a:endParaRPr lang="nl-NL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2A5AE-8563-4D2D-A86C-44B938B85ECF}"/>
              </a:ext>
            </a:extLst>
          </p:cNvPr>
          <p:cNvSpPr txBox="1"/>
          <p:nvPr/>
        </p:nvSpPr>
        <p:spPr>
          <a:xfrm>
            <a:off x="878032" y="1844136"/>
            <a:ext cx="107408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short Mapping Guide of the Educational Model was constructed to assist teachers and trainers to study and implement the detailed Educational Model when they co-design Learning Material. </a:t>
            </a:r>
          </a:p>
          <a:p>
            <a:endParaRPr lang="en-US" dirty="0"/>
          </a:p>
          <a:p>
            <a:r>
              <a:rPr lang="en-US" dirty="0"/>
              <a:t>It refers to the section of the detailed Educational Model where all the scientific and technical details concerning each phase of their work, are described</a:t>
            </a:r>
          </a:p>
          <a:p>
            <a:endParaRPr lang="en-US" dirty="0"/>
          </a:p>
          <a:p>
            <a:r>
              <a:rPr lang="en-US" dirty="0"/>
              <a:t>In this way, the production of the Learning Material can be carried out in a systematic and step-by-step manner and in full agreement with the detailed Educational Model. </a:t>
            </a:r>
            <a:endParaRPr lang="el-GR" dirty="0"/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The short Educational Model Mapping Guide should be hyperlinked (point by point) to the detailed Educational Model (html – Peter?)</a:t>
            </a:r>
            <a:endParaRPr lang="el-GR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3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103860"/>
            <a:ext cx="999537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Behaviorism</a:t>
            </a:r>
            <a:r>
              <a:rPr lang="en-US" sz="2400" dirty="0"/>
              <a:t> </a:t>
            </a:r>
            <a:endParaRPr lang="el-GR" sz="2400" dirty="0"/>
          </a:p>
          <a:p>
            <a:r>
              <a:rPr lang="en-US" sz="2400" dirty="0"/>
              <a:t>Behaviorism uses a teaching and learning system in which the </a:t>
            </a:r>
            <a:r>
              <a:rPr lang="en-US" sz="2400" b="1" dirty="0"/>
              <a:t>pre-defined curriculum</a:t>
            </a:r>
            <a:r>
              <a:rPr lang="en-US" sz="2400" dirty="0"/>
              <a:t> is broken down into small, clearly </a:t>
            </a:r>
            <a:r>
              <a:rPr lang="en-US" sz="2400" b="1" dirty="0"/>
              <a:t>separated</a:t>
            </a:r>
            <a:r>
              <a:rPr lang="en-US" sz="2400" dirty="0"/>
              <a:t> </a:t>
            </a:r>
            <a:r>
              <a:rPr lang="en-US" sz="2400" b="1" dirty="0"/>
              <a:t>steps (stages) </a:t>
            </a:r>
            <a:r>
              <a:rPr lang="en-US" sz="2400" dirty="0"/>
              <a:t>and organized constructively in a logical sequence, </a:t>
            </a:r>
          </a:p>
          <a:p>
            <a:r>
              <a:rPr lang="en-US" sz="2400" dirty="0"/>
              <a:t>which students can easily learn, the planned teaching. </a:t>
            </a:r>
          </a:p>
          <a:p>
            <a:endParaRPr lang="en-US" sz="2400" b="1" dirty="0"/>
          </a:p>
          <a:p>
            <a:r>
              <a:rPr lang="en-US" sz="2400" b="1" dirty="0"/>
              <a:t>The most important learning mechanism according to behaviorists is the reinforcement of desired behavior.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Guidance and Teaching Systems 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Practice Software  - Tutoring or Teaching Software</a:t>
            </a:r>
            <a:endParaRPr lang="el-GR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Educational games   -  Multimedia software</a:t>
            </a:r>
            <a:endParaRPr lang="el-GR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Information processing theory  -  Experienced Learning Systems  -  Neural networks</a:t>
            </a:r>
          </a:p>
          <a:p>
            <a:endParaRPr lang="en-US" sz="2400" dirty="0"/>
          </a:p>
          <a:p>
            <a:endParaRPr lang="el-GR" sz="2400" dirty="0"/>
          </a:p>
          <a:p>
            <a:endParaRPr lang="el-GR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CB1AA9B-A0B9-4BA5-B2CE-17E52BDE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3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2. Didactic model for developing learning materials</a:t>
            </a: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37005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103860"/>
            <a:ext cx="99953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Cognitivism </a:t>
            </a:r>
            <a:r>
              <a:rPr lang="en-US" sz="2400" dirty="0"/>
              <a:t> </a:t>
            </a:r>
            <a:endParaRPr lang="el-GR" sz="2400" dirty="0"/>
          </a:p>
          <a:p>
            <a:r>
              <a:rPr lang="en-US" sz="2400" dirty="0"/>
              <a:t>The theory of </a:t>
            </a:r>
            <a:r>
              <a:rPr lang="en-US" sz="2400" dirty="0" err="1"/>
              <a:t>Gognitivism</a:t>
            </a:r>
            <a:r>
              <a:rPr lang="en-US" sz="2400" dirty="0"/>
              <a:t> placed considerable emphasis on the </a:t>
            </a:r>
            <a:r>
              <a:rPr lang="en-US" sz="2400" b="1" dirty="0"/>
              <a:t>active role of the individual</a:t>
            </a:r>
            <a:r>
              <a:rPr lang="en-US" sz="2400" dirty="0"/>
              <a:t> in the acquisition of knowledge, emphasizing that active learning is much more rewarding than passive learning. </a:t>
            </a:r>
            <a:endParaRPr lang="en-US" sz="2400" b="1" dirty="0"/>
          </a:p>
          <a:p>
            <a:endParaRPr lang="el-GR" sz="2400" dirty="0"/>
          </a:p>
          <a:p>
            <a:r>
              <a:rPr lang="el-GR" sz="2400" dirty="0"/>
              <a:t>Τ</a:t>
            </a:r>
            <a:r>
              <a:rPr lang="en-US" sz="2400" dirty="0"/>
              <a:t>he basic methodology for </a:t>
            </a:r>
            <a:r>
              <a:rPr lang="en-US" sz="2400" b="1" dirty="0"/>
              <a:t>designing computer-based learning environments</a:t>
            </a:r>
            <a:r>
              <a:rPr lang="el-GR" sz="2400" b="1" dirty="0"/>
              <a:t>:</a:t>
            </a:r>
          </a:p>
          <a:p>
            <a:r>
              <a:rPr lang="en-US" sz="2400" dirty="0"/>
              <a:t>• To inform learners of what they need to achieve</a:t>
            </a:r>
            <a:endParaRPr lang="el-GR" sz="2400" dirty="0"/>
          </a:p>
          <a:p>
            <a:r>
              <a:rPr lang="en-US" sz="2400" dirty="0"/>
              <a:t>• To support the construction of knowledge (representing students' ideas, understanding and performances).</a:t>
            </a:r>
            <a:endParaRPr lang="el-GR" sz="2400" dirty="0"/>
          </a:p>
          <a:p>
            <a:r>
              <a:rPr lang="en-US" sz="2400" dirty="0"/>
              <a:t>• To enable explorations (access to information for comparison with other perspectives).</a:t>
            </a:r>
            <a:endParaRPr lang="el-GR" sz="2400" dirty="0"/>
          </a:p>
          <a:p>
            <a:r>
              <a:rPr lang="en-US" sz="2400" dirty="0"/>
              <a:t>• To support learning through practice (simulation of real situations).</a:t>
            </a:r>
            <a:endParaRPr lang="el-GR" sz="2400" dirty="0"/>
          </a:p>
          <a:p>
            <a:r>
              <a:rPr lang="en-US" sz="2400" dirty="0"/>
              <a:t>• To support the expression and connection of knowledge (mental partners)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CB1AA9B-A0B9-4BA5-B2CE-17E52BDE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32" y="7283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2. Didactic model for developing learning materials</a:t>
            </a: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1506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021519"/>
            <a:ext cx="999537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Constructivism</a:t>
            </a:r>
            <a:r>
              <a:rPr lang="en-US" sz="2400" dirty="0"/>
              <a:t> </a:t>
            </a:r>
            <a:endParaRPr lang="el-GR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The goal of learning is to modify pre-existing knowledge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goal of teaching is to create an appropriate and rich environment with</a:t>
            </a:r>
          </a:p>
          <a:p>
            <a:r>
              <a:rPr lang="en-US" sz="2400" dirty="0"/>
              <a:t>      which the student interacts</a:t>
            </a:r>
            <a:endParaRPr lang="en-US" sz="2400" b="1" dirty="0"/>
          </a:p>
          <a:p>
            <a:r>
              <a:rPr lang="en-US" sz="2400" b="1" dirty="0"/>
              <a:t>‘</a:t>
            </a:r>
            <a:r>
              <a:rPr lang="el-GR" sz="2400" b="1" dirty="0"/>
              <a:t>Τ</a:t>
            </a:r>
            <a:r>
              <a:rPr lang="en-US" sz="2400" b="1" dirty="0"/>
              <a:t>he most important factor affecting learning is what the student already knows. Find out and teach him accordingly’. </a:t>
            </a:r>
          </a:p>
          <a:p>
            <a:pPr marL="357188"/>
            <a:r>
              <a:rPr lang="en-US" sz="2400" dirty="0"/>
              <a:t>● Learning is an individual process of building knowledge.</a:t>
            </a:r>
            <a:endParaRPr lang="el-GR" sz="2400" dirty="0"/>
          </a:p>
          <a:p>
            <a:pPr marL="357188"/>
            <a:r>
              <a:rPr lang="en-US" sz="2400" dirty="0"/>
              <a:t>● Meaning is acquired through experiences.</a:t>
            </a:r>
            <a:endParaRPr lang="el-GR" sz="2400" dirty="0"/>
          </a:p>
          <a:p>
            <a:pPr marL="357188"/>
            <a:r>
              <a:rPr lang="en-US" sz="2400" dirty="0"/>
              <a:t>● Learning is not memorizing concepts or facts.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Sociocultural Theories</a:t>
            </a:r>
            <a:endParaRPr lang="el-GR" sz="2000" b="1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Practice Software  - Tutoring or Teaching Systems  -  Neural networks</a:t>
            </a:r>
            <a:r>
              <a:rPr lang="el-GR" sz="2000" dirty="0">
                <a:solidFill>
                  <a:srgbClr val="0070C0"/>
                </a:solidFill>
              </a:rPr>
              <a:t>   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Internet applications (chat, forums, video conference)</a:t>
            </a:r>
            <a:r>
              <a:rPr lang="el-GR" sz="2000" dirty="0">
                <a:solidFill>
                  <a:srgbClr val="0070C0"/>
                </a:solidFill>
              </a:rPr>
              <a:t>   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Internet Tools for Collaboration and Communication (systems</a:t>
            </a:r>
            <a:r>
              <a:rPr lang="el-GR" sz="2000" dirty="0">
                <a:solidFill>
                  <a:srgbClr val="0070C0"/>
                </a:solidFill>
              </a:rPr>
              <a:t>  </a:t>
            </a:r>
            <a:r>
              <a:rPr lang="en-US" sz="2000" dirty="0">
                <a:solidFill>
                  <a:srgbClr val="0070C0"/>
                </a:solidFill>
              </a:rPr>
              <a:t>cooperative learning)</a:t>
            </a:r>
            <a:r>
              <a:rPr lang="el-GR" sz="2000" dirty="0">
                <a:solidFill>
                  <a:srgbClr val="0070C0"/>
                </a:solidFill>
              </a:rPr>
              <a:t>   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Online Games (MOOs, MUDs)</a:t>
            </a:r>
            <a:r>
              <a:rPr lang="el-GR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Multimedia &amp; Web Application Development Systems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400" dirty="0"/>
          </a:p>
          <a:p>
            <a:endParaRPr lang="el-GR" sz="2400" dirty="0"/>
          </a:p>
          <a:p>
            <a:endParaRPr lang="el-GR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CB1AA9B-A0B9-4BA5-B2CE-17E52BDE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32" y="15039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2. Didactic model for developing learning materials</a:t>
            </a: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00178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963644"/>
            <a:ext cx="99953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Jerome Bruner: Discovery Learning</a:t>
            </a:r>
            <a:endParaRPr lang="el-GR" sz="2400" dirty="0"/>
          </a:p>
          <a:p>
            <a:endParaRPr lang="el-GR" sz="2400" b="1" dirty="0"/>
          </a:p>
          <a:p>
            <a:r>
              <a:rPr lang="en-US" sz="2400" dirty="0"/>
              <a:t>Learning by doing is one of the most immersive education strategies, especially if your teacher offers encouragement and immediate feedback. </a:t>
            </a:r>
            <a:endParaRPr lang="el-GR" sz="2400" dirty="0"/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Discovery Learning Systems &amp; Environments - Investigation - Construction</a:t>
            </a:r>
            <a:endParaRPr lang="el-GR" sz="2000" b="1" dirty="0">
              <a:solidFill>
                <a:srgbClr val="0070C0"/>
              </a:solidFill>
            </a:endParaRPr>
          </a:p>
          <a:p>
            <a:endParaRPr lang="el-G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Hypermedia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Virtual Reality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Visualization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Concept Mapping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Simulation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Modeling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Computer Based Labs</a:t>
            </a:r>
            <a:endParaRPr lang="el-G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1520A-CF05-427D-A2CF-4AC7DB8062AE}"/>
              </a:ext>
            </a:extLst>
          </p:cNvPr>
          <p:cNvSpPr txBox="1"/>
          <p:nvPr/>
        </p:nvSpPr>
        <p:spPr>
          <a:xfrm>
            <a:off x="4237902" y="3309033"/>
            <a:ext cx="51260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Environment Connection Devices (sensors)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Robotic Systems (Lego type)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Microcosms in specific subject matters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Programming Environments (Logo type)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Educational games or electronic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General Purpose Software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060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30233F-D19F-4AFE-8315-D20B6E057112}"/>
              </a:ext>
            </a:extLst>
          </p:cNvPr>
          <p:cNvSpPr txBox="1"/>
          <p:nvPr/>
        </p:nvSpPr>
        <p:spPr>
          <a:xfrm>
            <a:off x="878032" y="1225689"/>
            <a:ext cx="102568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b="1" dirty="0"/>
              <a:t>Humanistic theories</a:t>
            </a:r>
            <a:endParaRPr lang="el-GR" sz="2400" b="1" dirty="0"/>
          </a:p>
          <a:p>
            <a:pPr lvl="0">
              <a:spcAft>
                <a:spcPts val="1200"/>
              </a:spcAft>
            </a:pPr>
            <a:r>
              <a:rPr lang="en-US" sz="2400" dirty="0"/>
              <a:t>These theories approach learning through the perspective of personality’s development. </a:t>
            </a:r>
            <a:endParaRPr lang="el-GR" sz="2400" dirty="0"/>
          </a:p>
          <a:p>
            <a:pPr lvl="0">
              <a:spcAft>
                <a:spcPts val="1200"/>
              </a:spcAft>
            </a:pPr>
            <a:r>
              <a:rPr lang="en-US" sz="2400" b="1" dirty="0"/>
              <a:t>Carl R. Rogers</a:t>
            </a:r>
            <a:r>
              <a:rPr lang="el-GR" sz="2400" b="1" dirty="0"/>
              <a:t>: </a:t>
            </a:r>
            <a:r>
              <a:rPr lang="en-US" sz="2400" dirty="0"/>
              <a:t>human’s </a:t>
            </a:r>
            <a:r>
              <a:rPr lang="en-US" sz="2400" dirty="0" err="1"/>
              <a:t>behaviour</a:t>
            </a:r>
            <a:r>
              <a:rPr lang="en-US" sz="2400" dirty="0"/>
              <a:t> is a factor stimulated by the tendencies of self-</a:t>
            </a:r>
            <a:r>
              <a:rPr lang="en-US" sz="2400" dirty="0" err="1"/>
              <a:t>actualisation</a:t>
            </a:r>
            <a:r>
              <a:rPr lang="en-US" sz="2400" dirty="0"/>
              <a:t> (creativity, a growing openness to experience, reliability and constructiveness, freedom of choice,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  <a:endParaRPr lang="el-GR" sz="2400" b="1" dirty="0"/>
          </a:p>
          <a:p>
            <a:pPr lvl="0"/>
            <a:r>
              <a:rPr lang="en-US" sz="2400" dirty="0"/>
              <a:t>Teacher’s role is not to transmit an academic knowledge "pre-made", but to propose possibilities for investigating a cognitive field, therefore to organize learning processes that are always renewed. </a:t>
            </a:r>
            <a:endParaRPr lang="el-GR" sz="2400" dirty="0"/>
          </a:p>
          <a:p>
            <a:pPr lvl="0"/>
            <a:r>
              <a:rPr lang="en-US" sz="2400" dirty="0"/>
              <a:t> </a:t>
            </a:r>
            <a:endParaRPr lang="el-GR" sz="2400" dirty="0"/>
          </a:p>
          <a:p>
            <a:pPr lvl="0"/>
            <a:r>
              <a:rPr lang="en-US" sz="2400" b="1" dirty="0"/>
              <a:t>"We cannot teach a person directly. We can only facilitate his path to learning’’</a:t>
            </a:r>
            <a:endParaRPr lang="el-GR" sz="2400" b="1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AF4FA9A-75BD-416E-AB60-C23BE6FD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75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2. Didactic model for developing learning materials</a:t>
            </a:r>
            <a:br>
              <a:rPr lang="el-GR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3223296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8" ma:contentTypeDescription="Een nieuw document maken." ma:contentTypeScope="" ma:versionID="51eef31eefa2fac4b185d3f98af94c55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112a3aa3832af43938252bd30262a8af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AE38E-0DED-4DF7-96D0-DB820464DFBE}"/>
</file>

<file path=customXml/itemProps2.xml><?xml version="1.0" encoding="utf-8"?>
<ds:datastoreItem xmlns:ds="http://schemas.openxmlformats.org/officeDocument/2006/customXml" ds:itemID="{627BA79D-F74B-41CB-A463-959BC5D60891}"/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3222</Words>
  <Application>Microsoft Office PowerPoint</Application>
  <PresentationFormat>Ευρεία οθόνη</PresentationFormat>
  <Paragraphs>371</Paragraphs>
  <Slides>42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Webdings</vt:lpstr>
      <vt:lpstr>Kantoorthema</vt:lpstr>
      <vt:lpstr>EKFI PLUS: Innovation through cooperation </vt:lpstr>
      <vt:lpstr>WP 2: Educational Model  An Educational Model will be developed  with the core-question:  “How do we develop in an effective and efficient way learning materials online and cross- borders?” </vt:lpstr>
      <vt:lpstr>WP 2: Educational Model   </vt:lpstr>
      <vt:lpstr>WP 2: Development of an educational model  </vt:lpstr>
      <vt:lpstr> 2. Didactic model for developing learning materials </vt:lpstr>
      <vt:lpstr> 2. Didactic model for developing learning materials </vt:lpstr>
      <vt:lpstr> 2. Didactic model for developing learning materials </vt:lpstr>
      <vt:lpstr>Παρουσίαση του PowerPoint</vt:lpstr>
      <vt:lpstr> 2. Didactic model for developing learning materials </vt:lpstr>
      <vt:lpstr> 3. Forms of innovative Blended &amp; Integrated Learning  </vt:lpstr>
      <vt:lpstr>3.1.1. Blended Learning </vt:lpstr>
      <vt:lpstr>3.1.1. Blended Learning </vt:lpstr>
      <vt:lpstr>When should educators use Blended Learning?  </vt:lpstr>
      <vt:lpstr>Benefits for students  </vt:lpstr>
      <vt:lpstr> Connectivism. The main principles.  </vt:lpstr>
      <vt:lpstr>4. Elements of the process of developing learning materials  </vt:lpstr>
      <vt:lpstr> Learning environment  </vt:lpstr>
      <vt:lpstr> Learning goals  </vt:lpstr>
      <vt:lpstr> Learning outcomes  </vt:lpstr>
      <vt:lpstr> Learning outcomes  </vt:lpstr>
      <vt:lpstr> Learning contents   </vt:lpstr>
      <vt:lpstr> Learning Content Areas - EKFIPLUS project &amp; platform  </vt:lpstr>
      <vt:lpstr> Learning activities  </vt:lpstr>
      <vt:lpstr> Learning activities  </vt:lpstr>
      <vt:lpstr> Learning resources/materials  </vt:lpstr>
      <vt:lpstr> Learning resources/materials  </vt:lpstr>
      <vt:lpstr>  Graphic arts/Graphic design Open-source Resources    </vt:lpstr>
      <vt:lpstr>  5. The Co-Design Process of Educational Material   </vt:lpstr>
      <vt:lpstr>  5. The Process of Educational Material   </vt:lpstr>
      <vt:lpstr>  5. The Co-Design Process of Educational Material   </vt:lpstr>
      <vt:lpstr>  5. The Co-Design Process of Educational Material   </vt:lpstr>
      <vt:lpstr>  6. How do students/digital learners learn in the      Digital Era?   </vt:lpstr>
      <vt:lpstr>  6. How do students/digital learners learn in the      Digital Era?   </vt:lpstr>
      <vt:lpstr>   6. Teaching Strategies for Gen Z         </vt:lpstr>
      <vt:lpstr>  6. Teaching Strategies for Gen Z         </vt:lpstr>
      <vt:lpstr>  7. EKFIPLUS - Quality control and evaluation of the learning material   </vt:lpstr>
      <vt:lpstr>   7.2. EKFIPLUS - General Specifications for the evaluation of educational materials  (Requirements)    </vt:lpstr>
      <vt:lpstr>    7.4. EKFIPLUS - Detailed specifications based on material type requirements     </vt:lpstr>
      <vt:lpstr>   7.5. EKFIPLUS - Technical Guidelines for upload educational material     </vt:lpstr>
      <vt:lpstr>   INSTRUCTIONAL MATERIAL SUBMISSION FORM (I)    </vt:lpstr>
      <vt:lpstr>   INSTRUCTIONAL MATERIAL SUBMISSION FORM (II)   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EKFI – Exchange Knowledge for Future Innovation</dc:title>
  <dc:creator>MARIOS TSIGONIAS</dc:creator>
  <cp:lastModifiedBy>ΜΑΡΙΟΣ ΤΣΙΓΩΝΙΑΣ</cp:lastModifiedBy>
  <cp:revision>90</cp:revision>
  <dcterms:created xsi:type="dcterms:W3CDTF">2018-11-30T14:14:44Z</dcterms:created>
  <dcterms:modified xsi:type="dcterms:W3CDTF">2023-10-26T09:19:10Z</dcterms:modified>
</cp:coreProperties>
</file>