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87" r:id="rId6"/>
    <p:sldId id="268" r:id="rId7"/>
    <p:sldId id="276" r:id="rId8"/>
    <p:sldId id="266" r:id="rId9"/>
    <p:sldId id="275" r:id="rId10"/>
    <p:sldId id="270" r:id="rId11"/>
    <p:sldId id="269" r:id="rId12"/>
    <p:sldId id="261" r:id="rId13"/>
    <p:sldId id="259" r:id="rId14"/>
    <p:sldId id="282" r:id="rId15"/>
    <p:sldId id="281" r:id="rId16"/>
    <p:sldId id="283" r:id="rId17"/>
    <p:sldId id="284" r:id="rId18"/>
    <p:sldId id="285" r:id="rId19"/>
    <p:sldId id="280" r:id="rId20"/>
    <p:sldId id="277" r:id="rId21"/>
    <p:sldId id="279" r:id="rId22"/>
    <p:sldId id="278" r:id="rId23"/>
    <p:sldId id="286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FB95"/>
    <a:srgbClr val="0D1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8" autoAdjust="0"/>
    <p:restoredTop sz="94694"/>
  </p:normalViewPr>
  <p:slideViewPr>
    <p:cSldViewPr snapToGrid="0">
      <p:cViewPr varScale="1">
        <p:scale>
          <a:sx n="73" d="100"/>
          <a:sy n="73" d="100"/>
        </p:scale>
        <p:origin x="4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5B1E5-5774-488D-80D7-44650C953EA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40968-C7C0-4D87-88FC-575E11454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2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Activities</a:t>
            </a:r>
            <a:r>
              <a:rPr lang="en-US" baseline="0" dirty="0"/>
              <a:t> include among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0968-C7C0-4D87-88FC-575E114540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13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Activities</a:t>
            </a:r>
            <a:r>
              <a:rPr lang="en-US" baseline="0" dirty="0"/>
              <a:t> include among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0968-C7C0-4D87-88FC-575E114540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94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Activities</a:t>
            </a:r>
            <a:r>
              <a:rPr lang="en-US" baseline="0" dirty="0"/>
              <a:t> include among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0968-C7C0-4D87-88FC-575E114540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69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Activities</a:t>
            </a:r>
            <a:r>
              <a:rPr lang="en-US" baseline="0" dirty="0"/>
              <a:t> include among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0968-C7C0-4D87-88FC-575E114540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3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Activities</a:t>
            </a:r>
            <a:r>
              <a:rPr lang="en-US" baseline="0" dirty="0"/>
              <a:t> include among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0968-C7C0-4D87-88FC-575E114540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24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Activities</a:t>
            </a:r>
            <a:r>
              <a:rPr lang="en-US" baseline="0" dirty="0"/>
              <a:t> include among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0968-C7C0-4D87-88FC-575E114540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51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Activities</a:t>
            </a:r>
            <a:r>
              <a:rPr lang="en-US" baseline="0" dirty="0"/>
              <a:t> include among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0968-C7C0-4D87-88FC-575E114540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73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Activities</a:t>
            </a:r>
            <a:r>
              <a:rPr lang="en-US" baseline="0" dirty="0"/>
              <a:t> include among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0968-C7C0-4D87-88FC-575E114540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36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Stivako</a:t>
            </a:r>
            <a:r>
              <a:rPr lang="en-US" dirty="0"/>
              <a:t> is the coordinator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0968-C7C0-4D87-88FC-575E114540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63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Stivako</a:t>
            </a:r>
            <a:r>
              <a:rPr lang="en-US" dirty="0"/>
              <a:t> is the coordinator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0968-C7C0-4D87-88FC-575E114540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96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</a:t>
            </a:r>
            <a:r>
              <a:rPr lang="en-US" baseline="0" dirty="0"/>
              <a:t> main problems that  arise in the cultural and creative industries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0968-C7C0-4D87-88FC-575E114540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56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</a:t>
            </a:r>
            <a:r>
              <a:rPr lang="en-US" baseline="0" dirty="0"/>
              <a:t> main problems that  arise in the cultural and creative industries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0968-C7C0-4D87-88FC-575E114540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03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Activities</a:t>
            </a:r>
            <a:r>
              <a:rPr lang="en-US" baseline="0" dirty="0"/>
              <a:t> include among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0968-C7C0-4D87-88FC-575E114540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30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Activities</a:t>
            </a:r>
            <a:r>
              <a:rPr lang="en-US" baseline="0" dirty="0"/>
              <a:t> include among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0968-C7C0-4D87-88FC-575E114540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05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Activities</a:t>
            </a:r>
            <a:r>
              <a:rPr lang="en-US" baseline="0" dirty="0"/>
              <a:t> include among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0968-C7C0-4D87-88FC-575E114540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31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Activities</a:t>
            </a:r>
            <a:r>
              <a:rPr lang="en-US" baseline="0" dirty="0"/>
              <a:t> include among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0968-C7C0-4D87-88FC-575E114540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4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26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27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41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09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960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30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469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47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35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66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14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9C5F-A7AE-4671-ACAC-62B880E967FC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558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ekfi.azurewebsites.net/" TargetMode="External"/><Relationship Id="rId4" Type="http://schemas.openxmlformats.org/officeDocument/2006/relationships/hyperlink" Target="https://www.ekfi-project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ehttps://ekfi.eu/" TargetMode="External"/><Relationship Id="rId4" Type="http://schemas.openxmlformats.org/officeDocument/2006/relationships/hyperlink" Target="https://www.ekfi-project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ww.ekfi-project.com/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ekfi-project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6.png"/><Relationship Id="rId10" Type="http://schemas.openxmlformats.org/officeDocument/2006/relationships/image" Target="../media/image15.JPG"/><Relationship Id="rId4" Type="http://schemas.openxmlformats.org/officeDocument/2006/relationships/image" Target="../media/image5.pn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6419" y="2291757"/>
            <a:ext cx="1914899" cy="964096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EGIN Final Seminar 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November 2-3, 2023</a:t>
            </a:r>
            <a:endParaRPr lang="nl-NL" sz="2000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1F76C6-AE71-48A5-BD50-5F32C797D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09" y="6098408"/>
            <a:ext cx="2661172" cy="75959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464FB2B-32BF-4EA5-8406-864D142FB7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99" y="5735637"/>
            <a:ext cx="1964050" cy="1032660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F86974D4-B6EB-194C-8B81-CF079404E8C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76420" y="89703"/>
            <a:ext cx="1914898" cy="22020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23FF1E-426B-2E4A-AB3F-3B4EB7AE10C0}"/>
              </a:ext>
            </a:extLst>
          </p:cNvPr>
          <p:cNvSpPr txBox="1"/>
          <p:nvPr/>
        </p:nvSpPr>
        <p:spPr>
          <a:xfrm>
            <a:off x="6234545" y="5472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E75A79C-8C0F-CCFF-D58B-317813D583E6}"/>
              </a:ext>
            </a:extLst>
          </p:cNvPr>
          <p:cNvSpPr txBox="1"/>
          <p:nvPr/>
        </p:nvSpPr>
        <p:spPr>
          <a:xfrm>
            <a:off x="3090040" y="2019752"/>
            <a:ext cx="66004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EKFI Plus Project (2022-2024)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4800" dirty="0"/>
              <a:t>Lex Bergers (Stivako)</a:t>
            </a:r>
          </a:p>
        </p:txBody>
      </p:sp>
    </p:spTree>
    <p:extLst>
      <p:ext uri="{BB962C8B-B14F-4D97-AF65-F5344CB8AC3E}">
        <p14:creationId xmlns:p14="http://schemas.microsoft.com/office/powerpoint/2010/main" val="2143623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568" y="309634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0070C0"/>
                </a:solidFill>
                <a:latin typeface="+mn-lt"/>
              </a:rPr>
              <a:t>The </a:t>
            </a:r>
            <a:r>
              <a:rPr lang="nl-NL" sz="4000" b="1" dirty="0" err="1">
                <a:solidFill>
                  <a:srgbClr val="0070C0"/>
                </a:solidFill>
                <a:latin typeface="+mn-lt"/>
              </a:rPr>
              <a:t>outputs</a:t>
            </a:r>
            <a:r>
              <a:rPr lang="nl-NL" sz="4000" b="1" dirty="0">
                <a:solidFill>
                  <a:srgbClr val="0070C0"/>
                </a:solidFill>
                <a:latin typeface="+mn-lt"/>
              </a:rPr>
              <a:t> of </a:t>
            </a:r>
            <a:r>
              <a:rPr lang="nl-NL" sz="4000" b="1" dirty="0" err="1">
                <a:solidFill>
                  <a:srgbClr val="0070C0"/>
                </a:solidFill>
                <a:latin typeface="+mn-lt"/>
              </a:rPr>
              <a:t>the</a:t>
            </a:r>
            <a:r>
              <a:rPr lang="nl-NL" sz="4000" b="1" dirty="0">
                <a:solidFill>
                  <a:srgbClr val="0070C0"/>
                </a:solidFill>
                <a:latin typeface="+mn-lt"/>
              </a:rPr>
              <a:t> project</a:t>
            </a:r>
            <a:br>
              <a:rPr lang="nl-NL" sz="4000" dirty="0"/>
            </a:br>
            <a:endParaRPr lang="nl-NL" sz="4000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38A0EB8-9A85-40FE-BCBE-4941D4D76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19" y="5470907"/>
            <a:ext cx="1709305" cy="898720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19" y="6369627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914978" y="1261626"/>
            <a:ext cx="1089865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• Workpackage 1: Projectmanagement</a:t>
            </a:r>
          </a:p>
          <a:p>
            <a:r>
              <a:rPr lang="nl-NL" sz="3600" dirty="0"/>
              <a:t>• Workpackage 2: Inventory </a:t>
            </a:r>
            <a:r>
              <a:rPr lang="nl-NL" sz="3600" dirty="0" err="1"/>
              <a:t>and</a:t>
            </a:r>
            <a:r>
              <a:rPr lang="nl-NL" sz="3600" dirty="0"/>
              <a:t> </a:t>
            </a:r>
            <a:r>
              <a:rPr lang="nl-NL" sz="3600" dirty="0" err="1"/>
              <a:t>Educational</a:t>
            </a:r>
            <a:r>
              <a:rPr lang="nl-NL" sz="3600" dirty="0"/>
              <a:t> Model</a:t>
            </a:r>
          </a:p>
          <a:p>
            <a:r>
              <a:rPr lang="nl-NL" sz="3600" dirty="0"/>
              <a:t>• Workpackage 3: Online system (Platform)</a:t>
            </a:r>
          </a:p>
          <a:p>
            <a:r>
              <a:rPr lang="nl-NL" sz="3600" dirty="0"/>
              <a:t>• Workpackage 4: Learning </a:t>
            </a:r>
            <a:r>
              <a:rPr lang="nl-NL" sz="3600" dirty="0" err="1"/>
              <a:t>Material</a:t>
            </a:r>
            <a:r>
              <a:rPr lang="nl-NL" sz="3600" dirty="0"/>
              <a:t> ‘Mixed Media’</a:t>
            </a:r>
          </a:p>
          <a:p>
            <a:r>
              <a:rPr lang="nl-NL" sz="3600" dirty="0"/>
              <a:t> •Workpackage 5: Learning </a:t>
            </a:r>
            <a:r>
              <a:rPr lang="nl-NL" sz="3600" dirty="0" err="1"/>
              <a:t>Material</a:t>
            </a:r>
            <a:r>
              <a:rPr lang="nl-NL" sz="3600" dirty="0"/>
              <a:t> ‘</a:t>
            </a:r>
            <a:r>
              <a:rPr lang="nl-NL" sz="3600" dirty="0" err="1"/>
              <a:t>Circular</a:t>
            </a:r>
            <a:r>
              <a:rPr lang="nl-NL" sz="3600" dirty="0"/>
              <a:t> </a:t>
            </a:r>
            <a:r>
              <a:rPr lang="nl-NL" sz="3600" dirty="0" err="1"/>
              <a:t>Economy</a:t>
            </a:r>
            <a:r>
              <a:rPr lang="nl-NL" sz="3600" dirty="0"/>
              <a:t>’</a:t>
            </a:r>
          </a:p>
          <a:p>
            <a:endParaRPr lang="nl-NL" sz="3600" dirty="0">
              <a:solidFill>
                <a:srgbClr val="0D13FF"/>
              </a:solidFill>
            </a:endParaRPr>
          </a:p>
          <a:p>
            <a:r>
              <a:rPr lang="nl-NL" sz="3600" b="1" dirty="0">
                <a:solidFill>
                  <a:srgbClr val="0070C0"/>
                </a:solidFill>
              </a:rPr>
              <a:t>I</a:t>
            </a:r>
            <a:r>
              <a:rPr lang="nl-NL" sz="3600" b="1" dirty="0">
                <a:solidFill>
                  <a:srgbClr val="0070C0"/>
                </a:solidFill>
                <a:latin typeface="+mn-lt"/>
              </a:rPr>
              <a:t>mportant: </a:t>
            </a:r>
            <a:r>
              <a:rPr lang="nl-NL" sz="3600" b="1" dirty="0" err="1">
                <a:solidFill>
                  <a:srgbClr val="0070C0"/>
                </a:solidFill>
                <a:latin typeface="+mn-lt"/>
              </a:rPr>
              <a:t>Dissemination</a:t>
            </a:r>
            <a:r>
              <a:rPr lang="nl-NL" sz="3600" b="1" dirty="0">
                <a:solidFill>
                  <a:srgbClr val="0070C0"/>
                </a:solidFill>
              </a:rPr>
              <a:t>!!</a:t>
            </a:r>
            <a:endParaRPr lang="nl-NL" sz="3600" dirty="0">
              <a:solidFill>
                <a:srgbClr val="0070C0"/>
              </a:solidFill>
            </a:endParaRPr>
          </a:p>
          <a:p>
            <a:endParaRPr lang="nl-NL" sz="1400" dirty="0">
              <a:solidFill>
                <a:srgbClr val="0D1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78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568" y="309634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0070C0"/>
                </a:solidFill>
                <a:latin typeface="+mn-lt"/>
              </a:rPr>
              <a:t>The </a:t>
            </a:r>
            <a:r>
              <a:rPr lang="nl-NL" sz="4000" b="1" dirty="0" err="1">
                <a:solidFill>
                  <a:srgbClr val="0070C0"/>
                </a:solidFill>
                <a:latin typeface="+mn-lt"/>
              </a:rPr>
              <a:t>outputs</a:t>
            </a:r>
            <a:r>
              <a:rPr lang="nl-NL" sz="4000" b="1" dirty="0">
                <a:solidFill>
                  <a:srgbClr val="0070C0"/>
                </a:solidFill>
                <a:latin typeface="+mn-lt"/>
              </a:rPr>
              <a:t> of </a:t>
            </a:r>
            <a:r>
              <a:rPr lang="nl-NL" sz="4000" b="1" dirty="0" err="1">
                <a:solidFill>
                  <a:srgbClr val="0070C0"/>
                </a:solidFill>
                <a:latin typeface="+mn-lt"/>
              </a:rPr>
              <a:t>the</a:t>
            </a:r>
            <a:r>
              <a:rPr lang="nl-NL" sz="4000" b="1" dirty="0">
                <a:solidFill>
                  <a:srgbClr val="0070C0"/>
                </a:solidFill>
                <a:latin typeface="+mn-lt"/>
              </a:rPr>
              <a:t> project</a:t>
            </a:r>
            <a:br>
              <a:rPr lang="nl-NL" sz="4000" dirty="0"/>
            </a:br>
            <a:endParaRPr lang="nl-NL" sz="4000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38A0EB8-9A85-40FE-BCBE-4941D4D76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19" y="5470907"/>
            <a:ext cx="1709305" cy="898720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19" y="6369627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984568" y="1051419"/>
            <a:ext cx="1089865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Workpackage 2: Inventory </a:t>
            </a:r>
            <a:r>
              <a:rPr lang="nl-NL" sz="3600" b="1" dirty="0" err="1"/>
              <a:t>and</a:t>
            </a:r>
            <a:r>
              <a:rPr lang="nl-NL" sz="3600" b="1" dirty="0"/>
              <a:t> </a:t>
            </a:r>
            <a:r>
              <a:rPr lang="nl-NL" sz="3600" b="1" dirty="0" err="1"/>
              <a:t>Educational</a:t>
            </a:r>
            <a:r>
              <a:rPr lang="nl-NL" sz="3600" b="1" dirty="0"/>
              <a:t> Model</a:t>
            </a:r>
          </a:p>
          <a:p>
            <a:endParaRPr lang="nl-NL" sz="3600" dirty="0"/>
          </a:p>
          <a:p>
            <a:r>
              <a:rPr lang="nl-NL" sz="3600" dirty="0"/>
              <a:t>Step 1: </a:t>
            </a:r>
            <a:r>
              <a:rPr lang="nl-NL" sz="3600" dirty="0" err="1">
                <a:solidFill>
                  <a:srgbClr val="00B050"/>
                </a:solidFill>
              </a:rPr>
              <a:t>Define</a:t>
            </a:r>
            <a:r>
              <a:rPr lang="nl-NL" sz="3600" dirty="0">
                <a:solidFill>
                  <a:srgbClr val="00B050"/>
                </a:solidFill>
              </a:rPr>
              <a:t> Co-Design Team</a:t>
            </a:r>
          </a:p>
          <a:p>
            <a:r>
              <a:rPr lang="nl-NL" sz="3600" dirty="0"/>
              <a:t>(</a:t>
            </a:r>
            <a:r>
              <a:rPr lang="nl-NL" sz="3600" dirty="0" err="1"/>
              <a:t>Initial</a:t>
            </a:r>
            <a:r>
              <a:rPr lang="nl-NL" sz="3600" dirty="0"/>
              <a:t> Idea, </a:t>
            </a:r>
            <a:r>
              <a:rPr lang="nl-NL" sz="3600" dirty="0" err="1"/>
              <a:t>Approved</a:t>
            </a:r>
            <a:r>
              <a:rPr lang="nl-NL" sz="3600" dirty="0"/>
              <a:t> Idea, How </a:t>
            </a:r>
            <a:r>
              <a:rPr lang="nl-NL" sz="3600" dirty="0" err="1"/>
              <a:t>to</a:t>
            </a:r>
            <a:r>
              <a:rPr lang="nl-NL" sz="3600" dirty="0"/>
              <a:t> </a:t>
            </a:r>
            <a:r>
              <a:rPr lang="nl-NL" sz="3600" dirty="0" err="1"/>
              <a:t>coöperate</a:t>
            </a:r>
            <a:r>
              <a:rPr lang="nl-NL" sz="3600" dirty="0"/>
              <a:t>, </a:t>
            </a:r>
            <a:r>
              <a:rPr lang="nl-NL" sz="3600" dirty="0" err="1"/>
              <a:t>work-flow</a:t>
            </a:r>
            <a:r>
              <a:rPr lang="nl-NL" sz="3600" dirty="0"/>
              <a:t> plan, </a:t>
            </a:r>
            <a:r>
              <a:rPr lang="nl-NL" sz="3600" dirty="0" err="1"/>
              <a:t>required</a:t>
            </a:r>
            <a:r>
              <a:rPr lang="nl-NL" sz="3600" dirty="0"/>
              <a:t> </a:t>
            </a:r>
            <a:r>
              <a:rPr lang="nl-NL" sz="3600" dirty="0" err="1"/>
              <a:t>material</a:t>
            </a:r>
            <a:r>
              <a:rPr lang="nl-NL" sz="3600" dirty="0"/>
              <a:t>/</a:t>
            </a:r>
            <a:r>
              <a:rPr lang="nl-NL" sz="3600" dirty="0" err="1"/>
              <a:t>technical</a:t>
            </a:r>
            <a:r>
              <a:rPr lang="nl-NL" sz="3600" dirty="0"/>
              <a:t> </a:t>
            </a:r>
            <a:r>
              <a:rPr lang="nl-NL" sz="3600" dirty="0" err="1"/>
              <a:t>infrastructure</a:t>
            </a:r>
            <a:r>
              <a:rPr lang="nl-NL" sz="3600" dirty="0"/>
              <a:t>, etc.)			</a:t>
            </a:r>
          </a:p>
          <a:p>
            <a:r>
              <a:rPr lang="nl-NL" sz="3600" dirty="0"/>
              <a:t>Step 2: </a:t>
            </a:r>
            <a:r>
              <a:rPr lang="nl-NL" sz="3600" dirty="0">
                <a:solidFill>
                  <a:srgbClr val="00B050"/>
                </a:solidFill>
              </a:rPr>
              <a:t>Analysis Stage </a:t>
            </a:r>
            <a:r>
              <a:rPr lang="nl-NL" sz="3600" dirty="0" err="1">
                <a:solidFill>
                  <a:srgbClr val="00B050"/>
                </a:solidFill>
              </a:rPr>
              <a:t>elements</a:t>
            </a:r>
            <a:endParaRPr lang="nl-NL" sz="3600" dirty="0">
              <a:solidFill>
                <a:srgbClr val="00B050"/>
              </a:solidFill>
            </a:endParaRPr>
          </a:p>
          <a:p>
            <a:r>
              <a:rPr lang="nl-NL" sz="3600" dirty="0"/>
              <a:t>(</a:t>
            </a:r>
            <a:r>
              <a:rPr lang="nl-NL" sz="3600" dirty="0" err="1"/>
              <a:t>Current</a:t>
            </a:r>
            <a:r>
              <a:rPr lang="nl-NL" sz="3600" dirty="0"/>
              <a:t> </a:t>
            </a:r>
            <a:r>
              <a:rPr lang="nl-NL" sz="3600" dirty="0" err="1"/>
              <a:t>situation</a:t>
            </a:r>
            <a:r>
              <a:rPr lang="nl-NL" sz="3600" dirty="0"/>
              <a:t>, target </a:t>
            </a:r>
            <a:r>
              <a:rPr lang="nl-NL" sz="3600" dirty="0" err="1"/>
              <a:t>groups</a:t>
            </a:r>
            <a:r>
              <a:rPr lang="nl-NL" sz="3600" dirty="0"/>
              <a:t>, </a:t>
            </a:r>
            <a:r>
              <a:rPr lang="nl-NL" sz="3600" dirty="0" err="1"/>
              <a:t>what</a:t>
            </a:r>
            <a:r>
              <a:rPr lang="nl-NL" sz="3600" dirty="0"/>
              <a:t> </a:t>
            </a:r>
            <a:r>
              <a:rPr lang="nl-NL" sz="3600" dirty="0" err="1"/>
              <a:t>learning</a:t>
            </a:r>
            <a:r>
              <a:rPr lang="nl-NL" sz="3600" dirty="0"/>
              <a:t> </a:t>
            </a:r>
            <a:r>
              <a:rPr lang="nl-NL" sz="3600" dirty="0" err="1"/>
              <a:t>theory</a:t>
            </a:r>
            <a:r>
              <a:rPr lang="nl-NL" sz="3600" dirty="0"/>
              <a:t>, , </a:t>
            </a:r>
            <a:r>
              <a:rPr lang="nl-NL" sz="3600" dirty="0" err="1"/>
              <a:t>knowledge</a:t>
            </a:r>
            <a:r>
              <a:rPr lang="nl-NL" sz="3600" dirty="0"/>
              <a:t> </a:t>
            </a:r>
            <a:r>
              <a:rPr lang="nl-NL" sz="3600" dirty="0" err="1"/>
              <a:t>gaps</a:t>
            </a:r>
            <a:r>
              <a:rPr lang="nl-NL" sz="3600" dirty="0"/>
              <a:t>, </a:t>
            </a:r>
            <a:r>
              <a:rPr lang="nl-NL" sz="3600" dirty="0" err="1"/>
              <a:t>needs</a:t>
            </a:r>
            <a:r>
              <a:rPr lang="nl-NL" sz="3600" dirty="0"/>
              <a:t>, goals/</a:t>
            </a:r>
            <a:r>
              <a:rPr lang="nl-NL" sz="3600" dirty="0" err="1"/>
              <a:t>learning</a:t>
            </a:r>
            <a:r>
              <a:rPr lang="nl-NL" sz="3600" dirty="0"/>
              <a:t> </a:t>
            </a:r>
            <a:r>
              <a:rPr lang="nl-NL" sz="3600" dirty="0" err="1"/>
              <a:t>outcomes</a:t>
            </a:r>
            <a:r>
              <a:rPr lang="nl-NL" sz="3600" dirty="0"/>
              <a:t>, </a:t>
            </a:r>
            <a:r>
              <a:rPr lang="nl-NL" sz="3600" dirty="0" err="1"/>
              <a:t>existing</a:t>
            </a:r>
            <a:r>
              <a:rPr lang="nl-NL" sz="3600" dirty="0"/>
              <a:t> training/</a:t>
            </a:r>
            <a:r>
              <a:rPr lang="nl-NL" sz="3600" dirty="0" err="1"/>
              <a:t>education</a:t>
            </a:r>
            <a:r>
              <a:rPr lang="nl-NL" sz="3600" dirty="0"/>
              <a:t>, </a:t>
            </a:r>
            <a:r>
              <a:rPr lang="nl-NL" sz="3600" dirty="0" err="1"/>
              <a:t>etc</a:t>
            </a:r>
            <a:r>
              <a:rPr lang="nl-NL" sz="3600" dirty="0"/>
              <a:t>)</a:t>
            </a:r>
          </a:p>
          <a:p>
            <a:r>
              <a:rPr lang="nl-NL" sz="3600" dirty="0"/>
              <a:t> </a:t>
            </a:r>
          </a:p>
          <a:p>
            <a:endParaRPr lang="nl-NL" sz="3600" dirty="0"/>
          </a:p>
          <a:p>
            <a:endParaRPr lang="nl-NL" sz="1400" dirty="0">
              <a:solidFill>
                <a:srgbClr val="0D1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45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568" y="309634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0070C0"/>
                </a:solidFill>
                <a:latin typeface="+mn-lt"/>
              </a:rPr>
              <a:t>The </a:t>
            </a:r>
            <a:r>
              <a:rPr lang="nl-NL" sz="4000" b="1" dirty="0" err="1">
                <a:solidFill>
                  <a:srgbClr val="0070C0"/>
                </a:solidFill>
                <a:latin typeface="+mn-lt"/>
              </a:rPr>
              <a:t>outputs</a:t>
            </a:r>
            <a:r>
              <a:rPr lang="nl-NL" sz="4000" b="1" dirty="0">
                <a:solidFill>
                  <a:srgbClr val="0070C0"/>
                </a:solidFill>
                <a:latin typeface="+mn-lt"/>
              </a:rPr>
              <a:t> of </a:t>
            </a:r>
            <a:r>
              <a:rPr lang="nl-NL" sz="4000" b="1" dirty="0" err="1">
                <a:solidFill>
                  <a:srgbClr val="0070C0"/>
                </a:solidFill>
                <a:latin typeface="+mn-lt"/>
              </a:rPr>
              <a:t>the</a:t>
            </a:r>
            <a:r>
              <a:rPr lang="nl-NL" sz="4000" b="1" dirty="0">
                <a:solidFill>
                  <a:srgbClr val="0070C0"/>
                </a:solidFill>
                <a:latin typeface="+mn-lt"/>
              </a:rPr>
              <a:t> project</a:t>
            </a:r>
            <a:endParaRPr lang="nl-NL" sz="4000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38A0EB8-9A85-40FE-BCBE-4941D4D76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19" y="5470907"/>
            <a:ext cx="1709305" cy="898720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19" y="6369627"/>
            <a:ext cx="1836881" cy="52431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DC21ED1-7E72-2C8A-B7C3-80773B2B81D3}"/>
              </a:ext>
            </a:extLst>
          </p:cNvPr>
          <p:cNvSpPr txBox="1"/>
          <p:nvPr/>
        </p:nvSpPr>
        <p:spPr>
          <a:xfrm>
            <a:off x="984568" y="1450531"/>
            <a:ext cx="10222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/>
              <a:t>Workpackage 2: Inventory </a:t>
            </a:r>
            <a:r>
              <a:rPr lang="nl-NL" sz="3600" dirty="0" err="1"/>
              <a:t>and</a:t>
            </a:r>
            <a:r>
              <a:rPr lang="nl-NL" sz="3600" dirty="0"/>
              <a:t> </a:t>
            </a:r>
            <a:r>
              <a:rPr lang="nl-NL" sz="3600" dirty="0" err="1"/>
              <a:t>Educational</a:t>
            </a:r>
            <a:r>
              <a:rPr lang="nl-NL" sz="3600" dirty="0"/>
              <a:t> Model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C4F2C69-5609-ED7A-C134-8E9A9CA28E43}"/>
              </a:ext>
            </a:extLst>
          </p:cNvPr>
          <p:cNvSpPr txBox="1"/>
          <p:nvPr/>
        </p:nvSpPr>
        <p:spPr>
          <a:xfrm>
            <a:off x="1061544" y="2906720"/>
            <a:ext cx="965900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/>
              <a:t>3. </a:t>
            </a:r>
            <a:r>
              <a:rPr lang="nl-NL" sz="3200" dirty="0">
                <a:solidFill>
                  <a:srgbClr val="00B050"/>
                </a:solidFill>
              </a:rPr>
              <a:t>Design Stage </a:t>
            </a:r>
            <a:r>
              <a:rPr lang="nl-NL" sz="3200" dirty="0" err="1">
                <a:solidFill>
                  <a:srgbClr val="00B050"/>
                </a:solidFill>
              </a:rPr>
              <a:t>Elements</a:t>
            </a:r>
            <a:r>
              <a:rPr lang="nl-NL" sz="3200" dirty="0">
                <a:solidFill>
                  <a:srgbClr val="00B050"/>
                </a:solidFill>
              </a:rPr>
              <a:t> </a:t>
            </a:r>
            <a:r>
              <a:rPr lang="nl-NL" sz="3200" dirty="0"/>
              <a:t>(</a:t>
            </a:r>
            <a:r>
              <a:rPr lang="nl-NL" sz="3200" dirty="0" err="1"/>
              <a:t>the</a:t>
            </a:r>
            <a:r>
              <a:rPr lang="nl-NL" sz="3200" dirty="0"/>
              <a:t> How)</a:t>
            </a:r>
          </a:p>
          <a:p>
            <a:r>
              <a:rPr lang="nl-NL" sz="3200" dirty="0"/>
              <a:t>Type of </a:t>
            </a:r>
            <a:r>
              <a:rPr lang="nl-NL" sz="3200" dirty="0" err="1"/>
              <a:t>learning</a:t>
            </a:r>
            <a:r>
              <a:rPr lang="nl-NL" sz="3200" dirty="0"/>
              <a:t> </a:t>
            </a:r>
            <a:r>
              <a:rPr lang="nl-NL" sz="3200" dirty="0" err="1"/>
              <a:t>material</a:t>
            </a:r>
            <a:r>
              <a:rPr lang="nl-NL" sz="3200" dirty="0"/>
              <a:t>, Planning, Time </a:t>
            </a:r>
            <a:r>
              <a:rPr lang="nl-NL" sz="3200" dirty="0" err="1"/>
              <a:t>indication</a:t>
            </a:r>
            <a:r>
              <a:rPr lang="nl-NL" sz="3200" dirty="0"/>
              <a:t>, </a:t>
            </a:r>
            <a:r>
              <a:rPr lang="nl-NL" sz="3200" dirty="0" err="1"/>
              <a:t>Costs</a:t>
            </a:r>
            <a:r>
              <a:rPr lang="nl-NL" sz="3200" dirty="0"/>
              <a:t>, Visual design </a:t>
            </a:r>
            <a:r>
              <a:rPr lang="nl-NL" sz="3200" dirty="0" err="1"/>
              <a:t>elements</a:t>
            </a:r>
            <a:r>
              <a:rPr lang="nl-NL" sz="3200" dirty="0"/>
              <a:t>, Content-</a:t>
            </a:r>
            <a:r>
              <a:rPr lang="nl-NL" sz="3200" dirty="0" err="1"/>
              <a:t>excercises</a:t>
            </a:r>
            <a:r>
              <a:rPr lang="nl-NL" sz="3200" dirty="0"/>
              <a:t>, UI-design, Media </a:t>
            </a:r>
            <a:r>
              <a:rPr lang="nl-NL" sz="3200" dirty="0" err="1"/>
              <a:t>selection</a:t>
            </a:r>
            <a:r>
              <a:rPr lang="nl-NL" sz="3200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993447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568" y="309634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0070C0"/>
                </a:solidFill>
                <a:latin typeface="+mn-lt"/>
              </a:rPr>
              <a:t>The </a:t>
            </a:r>
            <a:r>
              <a:rPr lang="nl-NL" sz="4000" b="1" dirty="0" err="1">
                <a:solidFill>
                  <a:srgbClr val="0070C0"/>
                </a:solidFill>
                <a:latin typeface="+mn-lt"/>
              </a:rPr>
              <a:t>outputs</a:t>
            </a:r>
            <a:r>
              <a:rPr lang="nl-NL" sz="4000" b="1" dirty="0">
                <a:solidFill>
                  <a:srgbClr val="0070C0"/>
                </a:solidFill>
                <a:latin typeface="+mn-lt"/>
              </a:rPr>
              <a:t> of </a:t>
            </a:r>
            <a:r>
              <a:rPr lang="nl-NL" sz="4000" b="1" dirty="0" err="1">
                <a:solidFill>
                  <a:srgbClr val="0070C0"/>
                </a:solidFill>
                <a:latin typeface="+mn-lt"/>
              </a:rPr>
              <a:t>the</a:t>
            </a:r>
            <a:r>
              <a:rPr lang="nl-NL" sz="4000" b="1" dirty="0">
                <a:solidFill>
                  <a:srgbClr val="0070C0"/>
                </a:solidFill>
                <a:latin typeface="+mn-lt"/>
              </a:rPr>
              <a:t> project</a:t>
            </a:r>
            <a:endParaRPr lang="nl-NL" sz="4000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38A0EB8-9A85-40FE-BCBE-4941D4D76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19" y="5470907"/>
            <a:ext cx="1709305" cy="898720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19" y="6369627"/>
            <a:ext cx="1836881" cy="52431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DC21ED1-7E72-2C8A-B7C3-80773B2B81D3}"/>
              </a:ext>
            </a:extLst>
          </p:cNvPr>
          <p:cNvSpPr txBox="1"/>
          <p:nvPr/>
        </p:nvSpPr>
        <p:spPr>
          <a:xfrm>
            <a:off x="984568" y="1450531"/>
            <a:ext cx="10222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/>
              <a:t>Workpackage 2: Inventory </a:t>
            </a:r>
            <a:r>
              <a:rPr lang="nl-NL" sz="3600" dirty="0" err="1"/>
              <a:t>and</a:t>
            </a:r>
            <a:r>
              <a:rPr lang="nl-NL" sz="3600" dirty="0"/>
              <a:t> </a:t>
            </a:r>
            <a:r>
              <a:rPr lang="nl-NL" sz="3600" dirty="0" err="1"/>
              <a:t>Educational</a:t>
            </a:r>
            <a:r>
              <a:rPr lang="nl-NL" sz="3600" dirty="0"/>
              <a:t> Model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C4F2C69-5609-ED7A-C134-8E9A9CA28E43}"/>
              </a:ext>
            </a:extLst>
          </p:cNvPr>
          <p:cNvSpPr txBox="1"/>
          <p:nvPr/>
        </p:nvSpPr>
        <p:spPr>
          <a:xfrm>
            <a:off x="1058141" y="2237954"/>
            <a:ext cx="965900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/>
              <a:t>4. </a:t>
            </a:r>
            <a:r>
              <a:rPr lang="nl-NL" sz="3200" dirty="0">
                <a:solidFill>
                  <a:srgbClr val="00B050"/>
                </a:solidFill>
              </a:rPr>
              <a:t>Development Stage </a:t>
            </a:r>
            <a:r>
              <a:rPr lang="nl-NL" sz="3200" dirty="0" err="1">
                <a:solidFill>
                  <a:srgbClr val="00B050"/>
                </a:solidFill>
              </a:rPr>
              <a:t>Elements</a:t>
            </a:r>
            <a:r>
              <a:rPr lang="nl-NL" sz="3200" dirty="0">
                <a:solidFill>
                  <a:srgbClr val="00B050"/>
                </a:solidFill>
              </a:rPr>
              <a:t> (</a:t>
            </a:r>
            <a:r>
              <a:rPr lang="nl-NL" sz="3200" dirty="0" err="1">
                <a:solidFill>
                  <a:srgbClr val="00B050"/>
                </a:solidFill>
              </a:rPr>
              <a:t>the</a:t>
            </a:r>
            <a:r>
              <a:rPr lang="nl-NL" sz="3200" dirty="0">
                <a:solidFill>
                  <a:srgbClr val="00B050"/>
                </a:solidFill>
              </a:rPr>
              <a:t> </a:t>
            </a:r>
            <a:r>
              <a:rPr lang="nl-NL" sz="3200" dirty="0" err="1">
                <a:solidFill>
                  <a:srgbClr val="00B050"/>
                </a:solidFill>
              </a:rPr>
              <a:t>What</a:t>
            </a:r>
            <a:r>
              <a:rPr lang="nl-NL" sz="3200" dirty="0"/>
              <a:t>) </a:t>
            </a:r>
          </a:p>
          <a:p>
            <a:r>
              <a:rPr lang="nl-NL" sz="3200" dirty="0" err="1"/>
              <a:t>Creating</a:t>
            </a:r>
            <a:r>
              <a:rPr lang="nl-NL" sz="3200" dirty="0"/>
              <a:t> </a:t>
            </a:r>
            <a:r>
              <a:rPr lang="nl-NL" sz="3200" dirty="0" err="1"/>
              <a:t>the</a:t>
            </a:r>
            <a:r>
              <a:rPr lang="nl-NL" sz="3200" dirty="0"/>
              <a:t> </a:t>
            </a:r>
            <a:r>
              <a:rPr lang="nl-NL" sz="3200" dirty="0" err="1"/>
              <a:t>material</a:t>
            </a:r>
            <a:r>
              <a:rPr lang="nl-NL" sz="3200" dirty="0"/>
              <a:t>: </a:t>
            </a:r>
            <a:r>
              <a:rPr lang="nl-NL" sz="3200" dirty="0" err="1"/>
              <a:t>text</a:t>
            </a:r>
            <a:r>
              <a:rPr lang="nl-NL" sz="3200" dirty="0"/>
              <a:t>, storyboards, </a:t>
            </a:r>
            <a:r>
              <a:rPr lang="nl-NL" sz="3200" dirty="0" err="1"/>
              <a:t>visuals</a:t>
            </a:r>
            <a:r>
              <a:rPr lang="nl-NL" sz="3200" dirty="0"/>
              <a:t>, prototypes, </a:t>
            </a:r>
            <a:r>
              <a:rPr lang="nl-NL" sz="3200" dirty="0" err="1"/>
              <a:t>assignments</a:t>
            </a:r>
            <a:r>
              <a:rPr lang="nl-NL" sz="3200" dirty="0"/>
              <a:t>, tests, </a:t>
            </a:r>
            <a:r>
              <a:rPr lang="nl-NL" sz="3200" dirty="0" err="1"/>
              <a:t>scipts</a:t>
            </a:r>
            <a:r>
              <a:rPr lang="nl-NL" sz="3200" dirty="0"/>
              <a:t>/code, design </a:t>
            </a:r>
            <a:r>
              <a:rPr lang="nl-NL" sz="3200" dirty="0" err="1"/>
              <a:t>modifications</a:t>
            </a:r>
            <a:r>
              <a:rPr lang="nl-NL" sz="3200" dirty="0"/>
              <a:t>, </a:t>
            </a:r>
            <a:r>
              <a:rPr lang="nl-NL" sz="3200" dirty="0" err="1"/>
              <a:t>formative</a:t>
            </a:r>
            <a:r>
              <a:rPr lang="nl-NL" sz="3200" dirty="0"/>
              <a:t> </a:t>
            </a:r>
            <a:r>
              <a:rPr lang="nl-NL" sz="3200" dirty="0" err="1"/>
              <a:t>evaluation</a:t>
            </a:r>
            <a:r>
              <a:rPr lang="nl-NL" sz="3200" dirty="0"/>
              <a:t>…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330006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568" y="309634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0070C0"/>
                </a:solidFill>
                <a:latin typeface="+mn-lt"/>
              </a:rPr>
              <a:t>The </a:t>
            </a:r>
            <a:r>
              <a:rPr lang="nl-NL" sz="4000" b="1" dirty="0" err="1">
                <a:solidFill>
                  <a:srgbClr val="0070C0"/>
                </a:solidFill>
                <a:latin typeface="+mn-lt"/>
              </a:rPr>
              <a:t>outputs</a:t>
            </a:r>
            <a:r>
              <a:rPr lang="nl-NL" sz="4000" b="1" dirty="0">
                <a:solidFill>
                  <a:srgbClr val="0070C0"/>
                </a:solidFill>
                <a:latin typeface="+mn-lt"/>
              </a:rPr>
              <a:t> of </a:t>
            </a:r>
            <a:r>
              <a:rPr lang="nl-NL" sz="4000" b="1" dirty="0" err="1">
                <a:solidFill>
                  <a:srgbClr val="0070C0"/>
                </a:solidFill>
                <a:latin typeface="+mn-lt"/>
              </a:rPr>
              <a:t>the</a:t>
            </a:r>
            <a:r>
              <a:rPr lang="nl-NL" sz="4000" b="1" dirty="0">
                <a:solidFill>
                  <a:srgbClr val="0070C0"/>
                </a:solidFill>
                <a:latin typeface="+mn-lt"/>
              </a:rPr>
              <a:t> project</a:t>
            </a:r>
            <a:endParaRPr lang="nl-NL" sz="4000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38A0EB8-9A85-40FE-BCBE-4941D4D76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19" y="5470907"/>
            <a:ext cx="1709305" cy="898720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19" y="6369627"/>
            <a:ext cx="1836881" cy="52431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DC21ED1-7E72-2C8A-B7C3-80773B2B81D3}"/>
              </a:ext>
            </a:extLst>
          </p:cNvPr>
          <p:cNvSpPr txBox="1"/>
          <p:nvPr/>
        </p:nvSpPr>
        <p:spPr>
          <a:xfrm>
            <a:off x="984568" y="1450531"/>
            <a:ext cx="10222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/>
              <a:t>Workpackage 2: Inventory </a:t>
            </a:r>
            <a:r>
              <a:rPr lang="nl-NL" sz="3600" dirty="0" err="1"/>
              <a:t>and</a:t>
            </a:r>
            <a:r>
              <a:rPr lang="nl-NL" sz="3600" dirty="0"/>
              <a:t> </a:t>
            </a:r>
            <a:r>
              <a:rPr lang="nl-NL" sz="3600" dirty="0" err="1"/>
              <a:t>Educational</a:t>
            </a:r>
            <a:r>
              <a:rPr lang="nl-NL" sz="3600" dirty="0"/>
              <a:t> Model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C4F2C69-5609-ED7A-C134-8E9A9CA28E43}"/>
              </a:ext>
            </a:extLst>
          </p:cNvPr>
          <p:cNvSpPr txBox="1"/>
          <p:nvPr/>
        </p:nvSpPr>
        <p:spPr>
          <a:xfrm>
            <a:off x="1058141" y="2237954"/>
            <a:ext cx="965900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/>
              <a:t>5. </a:t>
            </a:r>
            <a:r>
              <a:rPr lang="nl-NL" sz="3200" dirty="0" err="1">
                <a:solidFill>
                  <a:srgbClr val="00B050"/>
                </a:solidFill>
              </a:rPr>
              <a:t>Implementation</a:t>
            </a:r>
            <a:r>
              <a:rPr lang="nl-NL" sz="3200" dirty="0">
                <a:solidFill>
                  <a:srgbClr val="00B050"/>
                </a:solidFill>
              </a:rPr>
              <a:t> Stage </a:t>
            </a:r>
            <a:r>
              <a:rPr lang="nl-NL" sz="3200" dirty="0" err="1">
                <a:solidFill>
                  <a:srgbClr val="00B050"/>
                </a:solidFill>
              </a:rPr>
              <a:t>Elements</a:t>
            </a:r>
            <a:r>
              <a:rPr lang="nl-NL" sz="3200" dirty="0">
                <a:solidFill>
                  <a:srgbClr val="00B050"/>
                </a:solidFill>
              </a:rPr>
              <a:t> </a:t>
            </a:r>
            <a:r>
              <a:rPr lang="nl-NL" sz="3200" dirty="0"/>
              <a:t>(</a:t>
            </a:r>
            <a:r>
              <a:rPr lang="nl-NL" sz="3200" dirty="0" err="1"/>
              <a:t>to</a:t>
            </a:r>
            <a:r>
              <a:rPr lang="nl-NL" sz="3200" dirty="0"/>
              <a:t> share </a:t>
            </a:r>
            <a:r>
              <a:rPr lang="nl-NL" sz="3200" dirty="0" err="1"/>
              <a:t>with</a:t>
            </a:r>
            <a:r>
              <a:rPr lang="nl-NL" sz="3200" dirty="0"/>
              <a:t> </a:t>
            </a:r>
            <a:r>
              <a:rPr lang="nl-NL" sz="3200" dirty="0" err="1"/>
              <a:t>students</a:t>
            </a:r>
            <a:r>
              <a:rPr lang="nl-NL" sz="3200" dirty="0"/>
              <a:t>)</a:t>
            </a:r>
          </a:p>
          <a:p>
            <a:r>
              <a:rPr lang="nl-NL" sz="3200" dirty="0"/>
              <a:t>(Help-</a:t>
            </a:r>
            <a:r>
              <a:rPr lang="nl-NL" sz="3200" dirty="0" err="1"/>
              <a:t>text</a:t>
            </a:r>
            <a:r>
              <a:rPr lang="nl-NL" sz="3200" dirty="0"/>
              <a:t>, train </a:t>
            </a:r>
            <a:r>
              <a:rPr lang="nl-NL" sz="3200" dirty="0" err="1"/>
              <a:t>the</a:t>
            </a:r>
            <a:r>
              <a:rPr lang="nl-NL" sz="3200" dirty="0"/>
              <a:t> trainers, training in new tools, </a:t>
            </a:r>
            <a:r>
              <a:rPr lang="nl-NL" sz="3200" dirty="0" err="1"/>
              <a:t>delevering</a:t>
            </a:r>
            <a:r>
              <a:rPr lang="nl-NL" sz="3200" dirty="0"/>
              <a:t> </a:t>
            </a:r>
            <a:r>
              <a:rPr lang="nl-NL" sz="3200" dirty="0" err="1"/>
              <a:t>material</a:t>
            </a:r>
            <a:r>
              <a:rPr lang="nl-NL" sz="3200" dirty="0"/>
              <a:t> </a:t>
            </a:r>
            <a:r>
              <a:rPr lang="nl-NL" sz="3200" dirty="0" err="1"/>
              <a:t>to</a:t>
            </a:r>
            <a:r>
              <a:rPr lang="nl-NL" sz="3200" dirty="0"/>
              <a:t> </a:t>
            </a:r>
            <a:r>
              <a:rPr lang="nl-NL" sz="3200" dirty="0" err="1"/>
              <a:t>learners</a:t>
            </a:r>
            <a:r>
              <a:rPr lang="nl-NL" sz="3200" dirty="0"/>
              <a:t>, </a:t>
            </a:r>
            <a:r>
              <a:rPr lang="nl-NL" sz="3200" dirty="0" err="1"/>
              <a:t>formative</a:t>
            </a:r>
            <a:r>
              <a:rPr lang="nl-NL" sz="3200" dirty="0"/>
              <a:t> </a:t>
            </a:r>
            <a:r>
              <a:rPr lang="nl-NL" sz="3200" dirty="0" err="1"/>
              <a:t>evaluation</a:t>
            </a:r>
            <a:r>
              <a:rPr lang="nl-NL" sz="3200" dirty="0"/>
              <a:t>)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033902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568" y="309634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0070C0"/>
                </a:solidFill>
                <a:latin typeface="+mn-lt"/>
              </a:rPr>
              <a:t>The </a:t>
            </a:r>
            <a:r>
              <a:rPr lang="nl-NL" sz="4000" b="1" dirty="0" err="1">
                <a:solidFill>
                  <a:srgbClr val="0070C0"/>
                </a:solidFill>
                <a:latin typeface="+mn-lt"/>
              </a:rPr>
              <a:t>outputs</a:t>
            </a:r>
            <a:r>
              <a:rPr lang="nl-NL" sz="4000" b="1" dirty="0">
                <a:solidFill>
                  <a:srgbClr val="0070C0"/>
                </a:solidFill>
                <a:latin typeface="+mn-lt"/>
              </a:rPr>
              <a:t> of </a:t>
            </a:r>
            <a:r>
              <a:rPr lang="nl-NL" sz="4000" b="1" dirty="0" err="1">
                <a:solidFill>
                  <a:srgbClr val="0070C0"/>
                </a:solidFill>
                <a:latin typeface="+mn-lt"/>
              </a:rPr>
              <a:t>the</a:t>
            </a:r>
            <a:r>
              <a:rPr lang="nl-NL" sz="4000" b="1" dirty="0">
                <a:solidFill>
                  <a:srgbClr val="0070C0"/>
                </a:solidFill>
                <a:latin typeface="+mn-lt"/>
              </a:rPr>
              <a:t> project</a:t>
            </a:r>
            <a:endParaRPr lang="nl-NL" sz="4000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38A0EB8-9A85-40FE-BCBE-4941D4D76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19" y="5470907"/>
            <a:ext cx="1709305" cy="898720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19" y="6369627"/>
            <a:ext cx="1836881" cy="52431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DC21ED1-7E72-2C8A-B7C3-80773B2B81D3}"/>
              </a:ext>
            </a:extLst>
          </p:cNvPr>
          <p:cNvSpPr txBox="1"/>
          <p:nvPr/>
        </p:nvSpPr>
        <p:spPr>
          <a:xfrm>
            <a:off x="984568" y="1450531"/>
            <a:ext cx="10222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/>
              <a:t>Workpackage 2: Inventory </a:t>
            </a:r>
            <a:r>
              <a:rPr lang="nl-NL" sz="3600" dirty="0" err="1"/>
              <a:t>and</a:t>
            </a:r>
            <a:r>
              <a:rPr lang="nl-NL" sz="3600" dirty="0"/>
              <a:t> </a:t>
            </a:r>
            <a:r>
              <a:rPr lang="nl-NL" sz="3600" dirty="0" err="1"/>
              <a:t>Educational</a:t>
            </a:r>
            <a:r>
              <a:rPr lang="nl-NL" sz="3600" dirty="0"/>
              <a:t> Model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C4F2C69-5609-ED7A-C134-8E9A9CA28E43}"/>
              </a:ext>
            </a:extLst>
          </p:cNvPr>
          <p:cNvSpPr txBox="1"/>
          <p:nvPr/>
        </p:nvSpPr>
        <p:spPr>
          <a:xfrm>
            <a:off x="1058141" y="2237954"/>
            <a:ext cx="96590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/>
              <a:t>6. </a:t>
            </a:r>
            <a:r>
              <a:rPr lang="nl-NL" sz="3200" dirty="0">
                <a:solidFill>
                  <a:srgbClr val="00B050"/>
                </a:solidFill>
              </a:rPr>
              <a:t>Evaluation Stage</a:t>
            </a:r>
          </a:p>
          <a:p>
            <a:r>
              <a:rPr lang="nl-NL" sz="3200" dirty="0" err="1"/>
              <a:t>Summative</a:t>
            </a:r>
            <a:r>
              <a:rPr lang="nl-NL" sz="3200" dirty="0"/>
              <a:t> </a:t>
            </a:r>
            <a:r>
              <a:rPr lang="nl-NL" sz="3200" dirty="0" err="1"/>
              <a:t>evaluation</a:t>
            </a:r>
            <a:r>
              <a:rPr lang="nl-NL" sz="3200" dirty="0"/>
              <a:t>, </a:t>
            </a:r>
            <a:r>
              <a:rPr lang="nl-NL" sz="3200" dirty="0" err="1"/>
              <a:t>did</a:t>
            </a:r>
            <a:r>
              <a:rPr lang="nl-NL" sz="3200" dirty="0"/>
              <a:t> we meet </a:t>
            </a:r>
            <a:r>
              <a:rPr lang="nl-NL" sz="3200" dirty="0" err="1"/>
              <a:t>the</a:t>
            </a:r>
            <a:r>
              <a:rPr lang="nl-NL" sz="3200" dirty="0"/>
              <a:t> goals?, feedback. </a:t>
            </a:r>
          </a:p>
        </p:txBody>
      </p:sp>
    </p:spTree>
    <p:extLst>
      <p:ext uri="{BB962C8B-B14F-4D97-AF65-F5344CB8AC3E}">
        <p14:creationId xmlns:p14="http://schemas.microsoft.com/office/powerpoint/2010/main" val="828126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568" y="309634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0070C0"/>
                </a:solidFill>
                <a:latin typeface="+mn-lt"/>
              </a:rPr>
              <a:t>The </a:t>
            </a:r>
            <a:r>
              <a:rPr lang="nl-NL" sz="4000" b="1" dirty="0" err="1">
                <a:solidFill>
                  <a:srgbClr val="0070C0"/>
                </a:solidFill>
                <a:latin typeface="+mn-lt"/>
              </a:rPr>
              <a:t>outputs</a:t>
            </a:r>
            <a:r>
              <a:rPr lang="nl-NL" sz="4000" b="1" dirty="0">
                <a:solidFill>
                  <a:srgbClr val="0070C0"/>
                </a:solidFill>
                <a:latin typeface="+mn-lt"/>
              </a:rPr>
              <a:t> of </a:t>
            </a:r>
            <a:r>
              <a:rPr lang="nl-NL" sz="4000" b="1" dirty="0" err="1">
                <a:solidFill>
                  <a:srgbClr val="0070C0"/>
                </a:solidFill>
                <a:latin typeface="+mn-lt"/>
              </a:rPr>
              <a:t>the</a:t>
            </a:r>
            <a:r>
              <a:rPr lang="nl-NL" sz="4000" b="1" dirty="0">
                <a:solidFill>
                  <a:srgbClr val="0070C0"/>
                </a:solidFill>
                <a:latin typeface="+mn-lt"/>
              </a:rPr>
              <a:t> project</a:t>
            </a:r>
            <a:br>
              <a:rPr lang="nl-NL" sz="4000" dirty="0"/>
            </a:br>
            <a:endParaRPr lang="nl-NL" sz="4000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38A0EB8-9A85-40FE-BCBE-4941D4D76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19" y="5470907"/>
            <a:ext cx="1709305" cy="898720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19" y="6369627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914978" y="1261626"/>
            <a:ext cx="1089865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• Workpackage 1: Projectmanagement</a:t>
            </a:r>
          </a:p>
          <a:p>
            <a:r>
              <a:rPr lang="nl-NL" sz="3600" dirty="0"/>
              <a:t>• Workpackage 2: Inventory </a:t>
            </a:r>
            <a:r>
              <a:rPr lang="nl-NL" sz="3600" dirty="0" err="1"/>
              <a:t>and</a:t>
            </a:r>
            <a:r>
              <a:rPr lang="nl-NL" sz="3600" dirty="0"/>
              <a:t> </a:t>
            </a:r>
            <a:r>
              <a:rPr lang="nl-NL" sz="3600" dirty="0" err="1"/>
              <a:t>Educational</a:t>
            </a:r>
            <a:r>
              <a:rPr lang="nl-NL" sz="3600" dirty="0"/>
              <a:t> Model</a:t>
            </a:r>
          </a:p>
          <a:p>
            <a:r>
              <a:rPr lang="nl-NL" sz="3600" dirty="0"/>
              <a:t>• Workpackage 3: Online system (Platform)</a:t>
            </a:r>
          </a:p>
          <a:p>
            <a:r>
              <a:rPr lang="nl-NL" sz="3600" dirty="0"/>
              <a:t>• Workpackage 4: Learning </a:t>
            </a:r>
            <a:r>
              <a:rPr lang="nl-NL" sz="3600" dirty="0" err="1"/>
              <a:t>Material</a:t>
            </a:r>
            <a:r>
              <a:rPr lang="nl-NL" sz="3600" dirty="0"/>
              <a:t> ‘Mixed Media’</a:t>
            </a:r>
          </a:p>
          <a:p>
            <a:r>
              <a:rPr lang="nl-NL" sz="3600" dirty="0"/>
              <a:t> •Workpackage 5: Learning </a:t>
            </a:r>
            <a:r>
              <a:rPr lang="nl-NL" sz="3600" dirty="0" err="1"/>
              <a:t>Material</a:t>
            </a:r>
            <a:r>
              <a:rPr lang="nl-NL" sz="3600" dirty="0"/>
              <a:t> ‘</a:t>
            </a:r>
            <a:r>
              <a:rPr lang="nl-NL" sz="3600" dirty="0" err="1"/>
              <a:t>Circular</a:t>
            </a:r>
            <a:r>
              <a:rPr lang="nl-NL" sz="3600" dirty="0"/>
              <a:t> </a:t>
            </a:r>
            <a:r>
              <a:rPr lang="nl-NL" sz="3600" dirty="0" err="1"/>
              <a:t>Economy</a:t>
            </a:r>
            <a:r>
              <a:rPr lang="nl-NL" sz="3600" dirty="0"/>
              <a:t>’</a:t>
            </a:r>
          </a:p>
          <a:p>
            <a:endParaRPr lang="nl-NL" sz="3600" dirty="0">
              <a:solidFill>
                <a:srgbClr val="0D13FF"/>
              </a:solidFill>
            </a:endParaRPr>
          </a:p>
          <a:p>
            <a:r>
              <a:rPr lang="nl-NL" sz="3600" b="1" dirty="0">
                <a:solidFill>
                  <a:srgbClr val="0070C0"/>
                </a:solidFill>
              </a:rPr>
              <a:t>I</a:t>
            </a:r>
            <a:r>
              <a:rPr lang="nl-NL" sz="3600" b="1" dirty="0">
                <a:solidFill>
                  <a:srgbClr val="0070C0"/>
                </a:solidFill>
                <a:latin typeface="+mn-lt"/>
              </a:rPr>
              <a:t>mportant: </a:t>
            </a:r>
            <a:r>
              <a:rPr lang="nl-NL" sz="3600" b="1" dirty="0" err="1">
                <a:solidFill>
                  <a:srgbClr val="0070C0"/>
                </a:solidFill>
                <a:latin typeface="+mn-lt"/>
              </a:rPr>
              <a:t>Dissemination</a:t>
            </a:r>
            <a:r>
              <a:rPr lang="nl-NL" sz="3600" b="1" dirty="0">
                <a:solidFill>
                  <a:srgbClr val="0070C0"/>
                </a:solidFill>
              </a:rPr>
              <a:t>!!</a:t>
            </a:r>
            <a:endParaRPr lang="nl-NL" sz="3600" dirty="0">
              <a:solidFill>
                <a:srgbClr val="0070C0"/>
              </a:solidFill>
            </a:endParaRPr>
          </a:p>
          <a:p>
            <a:endParaRPr lang="nl-NL" sz="1400" dirty="0">
              <a:solidFill>
                <a:srgbClr val="0D1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87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0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8168" y="253782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nl-NL" sz="4000" b="1" dirty="0">
                <a:solidFill>
                  <a:srgbClr val="C00000"/>
                </a:solidFill>
                <a:latin typeface="+mn-lt"/>
              </a:rPr>
            </a:br>
            <a:br>
              <a:rPr lang="nl-NL" sz="4000" b="1" dirty="0">
                <a:solidFill>
                  <a:srgbClr val="C00000"/>
                </a:solidFill>
                <a:latin typeface="+mn-lt"/>
              </a:rPr>
            </a:br>
            <a:r>
              <a:rPr lang="nl-NL" sz="4000" b="1" dirty="0"/>
              <a:t>Workpackage 3: Online System</a:t>
            </a:r>
            <a:br>
              <a:rPr lang="nl-NL" sz="4000" b="1" dirty="0"/>
            </a:br>
            <a:br>
              <a:rPr lang="nl-NL" sz="4000" b="1" dirty="0">
                <a:solidFill>
                  <a:srgbClr val="C00000"/>
                </a:solidFill>
                <a:latin typeface="+mn-lt"/>
              </a:rPr>
            </a:br>
            <a:r>
              <a:rPr lang="nl-NL" sz="8900" b="1" dirty="0" err="1">
                <a:solidFill>
                  <a:srgbClr val="C00000"/>
                </a:solidFill>
                <a:latin typeface="+mn-lt"/>
              </a:rPr>
              <a:t>Let’s</a:t>
            </a:r>
            <a:r>
              <a:rPr lang="nl-NL" sz="8900" b="1" dirty="0">
                <a:solidFill>
                  <a:srgbClr val="C00000"/>
                </a:solidFill>
                <a:latin typeface="+mn-lt"/>
              </a:rPr>
              <a:t> have a look….</a:t>
            </a:r>
            <a:br>
              <a:rPr lang="nl-NL" sz="8900" b="1" dirty="0">
                <a:solidFill>
                  <a:srgbClr val="C00000"/>
                </a:solidFill>
                <a:latin typeface="+mn-lt"/>
              </a:rPr>
            </a:br>
            <a:br>
              <a:rPr lang="nl-NL" sz="4000" b="1" dirty="0">
                <a:solidFill>
                  <a:srgbClr val="C00000"/>
                </a:solidFill>
                <a:latin typeface="+mn-lt"/>
              </a:rPr>
            </a:br>
            <a:r>
              <a:rPr lang="nl-NL" sz="4000" dirty="0">
                <a:latin typeface="+mn-lt"/>
                <a:hlinkClick r:id="rId4"/>
              </a:rPr>
              <a:t>https://www.ekfi-project.com/</a:t>
            </a:r>
            <a:br>
              <a:rPr lang="nl-NL" sz="4000" dirty="0">
                <a:latin typeface="+mn-lt"/>
                <a:hlinkClick r:id="rId4"/>
              </a:rPr>
            </a:br>
            <a:br>
              <a:rPr lang="nl-NL" sz="4000" dirty="0">
                <a:latin typeface="+mn-lt"/>
                <a:hlinkClick r:id="rId4"/>
              </a:rPr>
            </a:br>
            <a:r>
              <a:rPr lang="nl-NL" sz="4000" dirty="0">
                <a:latin typeface="+mn-lt"/>
                <a:hlinkClick r:id="rId5"/>
              </a:rPr>
              <a:t>https://ekfi.azurewebsites.net/</a:t>
            </a:r>
            <a:br>
              <a:rPr lang="nl-NL" sz="4000" dirty="0">
                <a:hlinkClick r:id="rId5"/>
              </a:rPr>
            </a:br>
            <a:br>
              <a:rPr lang="nl-NL" sz="4000" dirty="0">
                <a:hlinkClick r:id="rId5"/>
              </a:rPr>
            </a:br>
            <a:br>
              <a:rPr lang="nl-NL" sz="4000" dirty="0"/>
            </a:br>
            <a:endParaRPr lang="nl-NL" sz="4000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38A0EB8-9A85-40FE-BCBE-4941D4D76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19" y="5470907"/>
            <a:ext cx="1709305" cy="898720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19" y="6369627"/>
            <a:ext cx="1836881" cy="52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87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3984" y="276621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nl-NL" sz="4000" b="1" dirty="0">
                <a:solidFill>
                  <a:srgbClr val="C00000"/>
                </a:solidFill>
                <a:latin typeface="+mn-lt"/>
              </a:rPr>
            </a:br>
            <a:r>
              <a:rPr lang="nl-NL" sz="4000" b="1" dirty="0"/>
              <a:t>Workpackage 4 &amp; 5: Learning </a:t>
            </a:r>
            <a:r>
              <a:rPr lang="nl-NL" sz="4000" b="1" dirty="0" err="1"/>
              <a:t>Material</a:t>
            </a:r>
            <a:br>
              <a:rPr lang="nl-NL" sz="4000" b="1" dirty="0"/>
            </a:br>
            <a:br>
              <a:rPr lang="nl-NL" sz="4000" b="1" dirty="0">
                <a:solidFill>
                  <a:srgbClr val="C00000"/>
                </a:solidFill>
                <a:latin typeface="+mn-lt"/>
              </a:rPr>
            </a:br>
            <a:r>
              <a:rPr lang="nl-NL" sz="4000" b="1" dirty="0" err="1">
                <a:solidFill>
                  <a:srgbClr val="C00000"/>
                </a:solidFill>
                <a:latin typeface="+mn-lt"/>
              </a:rPr>
              <a:t>Two</a:t>
            </a:r>
            <a:r>
              <a:rPr lang="nl-NL" sz="4000" b="1" dirty="0">
                <a:solidFill>
                  <a:srgbClr val="C00000"/>
                </a:solidFill>
                <a:latin typeface="+mn-lt"/>
              </a:rPr>
              <a:t> Subjects: </a:t>
            </a:r>
            <a:br>
              <a:rPr lang="nl-NL" sz="4000" b="1" dirty="0">
                <a:solidFill>
                  <a:srgbClr val="C00000"/>
                </a:solidFill>
                <a:latin typeface="+mn-lt"/>
              </a:rPr>
            </a:br>
            <a:br>
              <a:rPr lang="nl-NL" sz="4000" b="1" dirty="0">
                <a:solidFill>
                  <a:srgbClr val="C00000"/>
                </a:solidFill>
                <a:latin typeface="+mn-lt"/>
              </a:rPr>
            </a:br>
            <a:r>
              <a:rPr lang="nl-NL" sz="4000" b="1" dirty="0">
                <a:latin typeface="+mn-lt"/>
              </a:rPr>
              <a:t>- Mixed </a:t>
            </a:r>
            <a:r>
              <a:rPr lang="nl-NL" sz="4000" b="1" dirty="0" err="1">
                <a:latin typeface="+mn-lt"/>
              </a:rPr>
              <a:t>Reality</a:t>
            </a:r>
            <a:r>
              <a:rPr lang="nl-NL" sz="4000" b="1" dirty="0">
                <a:latin typeface="+mn-lt"/>
              </a:rPr>
              <a:t> in Print, </a:t>
            </a:r>
            <a:r>
              <a:rPr lang="nl-NL" sz="4000" b="1" dirty="0" err="1">
                <a:latin typeface="+mn-lt"/>
              </a:rPr>
              <a:t>Sign</a:t>
            </a:r>
            <a:r>
              <a:rPr lang="nl-NL" sz="4000" b="1" dirty="0">
                <a:latin typeface="+mn-lt"/>
              </a:rPr>
              <a:t> </a:t>
            </a:r>
            <a:r>
              <a:rPr lang="nl-NL" sz="4000" b="1" dirty="0" err="1">
                <a:latin typeface="+mn-lt"/>
              </a:rPr>
              <a:t>and</a:t>
            </a:r>
            <a:r>
              <a:rPr lang="nl-NL" sz="4000" b="1" dirty="0">
                <a:latin typeface="+mn-lt"/>
              </a:rPr>
              <a:t> </a:t>
            </a:r>
            <a:r>
              <a:rPr lang="nl-NL" sz="4000" b="1" dirty="0" err="1">
                <a:latin typeface="+mn-lt"/>
              </a:rPr>
              <a:t>Packagingmedia</a:t>
            </a:r>
            <a:br>
              <a:rPr lang="nl-NL" sz="4000" b="1" dirty="0">
                <a:latin typeface="+mn-lt"/>
              </a:rPr>
            </a:br>
            <a:br>
              <a:rPr lang="nl-NL" sz="4000" b="1" dirty="0">
                <a:latin typeface="+mn-lt"/>
              </a:rPr>
            </a:br>
            <a:r>
              <a:rPr lang="nl-NL" sz="4000" b="1" dirty="0">
                <a:latin typeface="+mn-lt"/>
              </a:rPr>
              <a:t>- Circulair </a:t>
            </a:r>
            <a:r>
              <a:rPr lang="nl-NL" sz="4000" b="1" dirty="0" err="1">
                <a:latin typeface="+mn-lt"/>
              </a:rPr>
              <a:t>Economy</a:t>
            </a:r>
            <a:r>
              <a:rPr lang="nl-NL" sz="4000" b="1" dirty="0">
                <a:latin typeface="+mn-lt"/>
              </a:rPr>
              <a:t> in Creative </a:t>
            </a:r>
            <a:r>
              <a:rPr lang="nl-NL" sz="4000" b="1" dirty="0" err="1">
                <a:latin typeface="+mn-lt"/>
              </a:rPr>
              <a:t>Industry</a:t>
            </a:r>
            <a:r>
              <a:rPr lang="nl-NL" sz="4000" b="1" dirty="0">
                <a:latin typeface="+mn-lt"/>
              </a:rPr>
              <a:t> </a:t>
            </a:r>
            <a:br>
              <a:rPr lang="nl-NL" sz="4000" b="1" dirty="0">
                <a:latin typeface="+mn-lt"/>
              </a:rPr>
            </a:br>
            <a:r>
              <a:rPr lang="nl-NL" sz="4000" b="1" dirty="0">
                <a:latin typeface="+mn-lt"/>
              </a:rPr>
              <a:t>(</a:t>
            </a:r>
            <a:r>
              <a:rPr lang="nl-NL" sz="4000" b="1" dirty="0" err="1">
                <a:latin typeface="+mn-lt"/>
              </a:rPr>
              <a:t>from</a:t>
            </a:r>
            <a:r>
              <a:rPr lang="nl-NL" sz="4000" b="1" dirty="0">
                <a:latin typeface="+mn-lt"/>
              </a:rPr>
              <a:t> </a:t>
            </a:r>
            <a:r>
              <a:rPr lang="nl-NL" sz="4000" b="1" dirty="0" err="1">
                <a:latin typeface="+mn-lt"/>
              </a:rPr>
              <a:t>entrepeneural</a:t>
            </a:r>
            <a:r>
              <a:rPr lang="nl-NL" sz="4000" b="1" dirty="0">
                <a:latin typeface="+mn-lt"/>
              </a:rPr>
              <a:t>/management </a:t>
            </a:r>
            <a:r>
              <a:rPr lang="nl-NL" sz="4000" b="1" dirty="0" err="1">
                <a:latin typeface="+mn-lt"/>
              </a:rPr>
              <a:t>perspective</a:t>
            </a:r>
            <a:r>
              <a:rPr lang="nl-NL" sz="4000" b="1" dirty="0">
                <a:latin typeface="+mn-lt"/>
              </a:rPr>
              <a:t>)</a:t>
            </a:r>
            <a:br>
              <a:rPr lang="nl-NL" sz="4000" b="1" dirty="0">
                <a:latin typeface="+mn-lt"/>
              </a:rPr>
            </a:br>
            <a:br>
              <a:rPr lang="nl-NL" sz="4000" dirty="0"/>
            </a:br>
            <a:br>
              <a:rPr lang="nl-NL" sz="4000" dirty="0"/>
            </a:br>
            <a:endParaRPr lang="nl-NL" sz="4000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38A0EB8-9A85-40FE-BCBE-4941D4D76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19" y="5470907"/>
            <a:ext cx="1709305" cy="898720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19" y="6369627"/>
            <a:ext cx="1836881" cy="52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47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8871" y="3033203"/>
            <a:ext cx="10515600" cy="1325563"/>
          </a:xfrm>
        </p:spPr>
        <p:txBody>
          <a:bodyPr>
            <a:normAutofit fontScale="90000"/>
          </a:bodyPr>
          <a:lstStyle/>
          <a:p>
            <a:pPr fontAlgn="base"/>
            <a:br>
              <a:rPr lang="nl-NL" sz="4900" b="1" dirty="0">
                <a:latin typeface="+mn-lt"/>
              </a:rPr>
            </a:br>
            <a:br>
              <a:rPr lang="nl-NL" sz="4900" b="1" dirty="0">
                <a:latin typeface="+mn-lt"/>
              </a:rPr>
            </a:br>
            <a:br>
              <a:rPr lang="nl-NL" sz="4900" b="1" dirty="0">
                <a:latin typeface="+mn-lt"/>
              </a:rPr>
            </a:br>
            <a:br>
              <a:rPr lang="nl-NL" sz="4900" b="1" dirty="0">
                <a:latin typeface="+mn-lt"/>
              </a:rPr>
            </a:br>
            <a:r>
              <a:rPr lang="nl-NL" sz="4900" b="1" dirty="0">
                <a:latin typeface="+mn-lt"/>
              </a:rPr>
              <a:t>Be </a:t>
            </a:r>
            <a:r>
              <a:rPr lang="nl-NL" sz="4900" b="1" dirty="0" err="1">
                <a:latin typeface="+mn-lt"/>
              </a:rPr>
              <a:t>an</a:t>
            </a:r>
            <a:r>
              <a:rPr lang="nl-NL" sz="4900" b="1" dirty="0">
                <a:latin typeface="+mn-lt"/>
              </a:rPr>
              <a:t> user of </a:t>
            </a:r>
            <a:r>
              <a:rPr lang="nl-NL" sz="4900" b="1" dirty="0" err="1">
                <a:latin typeface="+mn-lt"/>
              </a:rPr>
              <a:t>the</a:t>
            </a:r>
            <a:r>
              <a:rPr lang="nl-NL" sz="4900" b="1" dirty="0">
                <a:latin typeface="+mn-lt"/>
              </a:rPr>
              <a:t> system, register </a:t>
            </a:r>
            <a:r>
              <a:rPr lang="nl-NL" sz="4900" b="1" dirty="0" err="1">
                <a:latin typeface="+mn-lt"/>
              </a:rPr>
              <a:t>now</a:t>
            </a:r>
            <a:r>
              <a:rPr lang="nl-NL" sz="4900" b="1" dirty="0">
                <a:latin typeface="+mn-lt"/>
              </a:rPr>
              <a:t>!</a:t>
            </a:r>
            <a:br>
              <a:rPr lang="nl-NL" sz="4900" b="1" dirty="0">
                <a:latin typeface="+mn-lt"/>
              </a:rPr>
            </a:br>
            <a:br>
              <a:rPr lang="nl-NL" sz="4900" b="1" dirty="0">
                <a:latin typeface="+mn-lt"/>
              </a:rPr>
            </a:br>
            <a:r>
              <a:rPr lang="nl-NL" sz="4900" b="1" dirty="0">
                <a:latin typeface="+mn-lt"/>
              </a:rPr>
              <a:t>It</a:t>
            </a:r>
            <a:r>
              <a:rPr lang="nl-NL" sz="4900" b="1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’s easy….</a:t>
            </a:r>
            <a:br>
              <a:rPr lang="nl-NL" sz="4900" b="1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l-NL" sz="4000" b="1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l-NL" sz="4000" b="1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600" b="0" i="0" dirty="0">
                <a:solidFill>
                  <a:srgbClr val="FFFFFF"/>
                </a:solidFill>
                <a:effectLst/>
                <a:latin typeface="avenir-lt-w01_85-heavy1475544"/>
              </a:rPr>
              <a:t>P L A T F O R M</a:t>
            </a:r>
            <a:br>
              <a:rPr lang="en-US" sz="1600" b="0" i="0" dirty="0">
                <a:effectLst/>
              </a:rPr>
            </a:br>
            <a:r>
              <a:rPr lang="en-US" sz="1600" b="0" i="0" dirty="0">
                <a:effectLst/>
              </a:rPr>
              <a:t> </a:t>
            </a:r>
            <a:br>
              <a:rPr lang="en-US" sz="1600" b="0" i="0" dirty="0">
                <a:effectLst/>
              </a:rPr>
            </a:br>
            <a:r>
              <a:rPr lang="en-US" sz="1600" b="0" i="0" dirty="0">
                <a:solidFill>
                  <a:srgbClr val="FFFFFF"/>
                </a:solidFill>
                <a:effectLst/>
                <a:latin typeface="helvetica-w01-roman"/>
              </a:rPr>
              <a:t>The web </a:t>
            </a:r>
            <a:r>
              <a:rPr lang="en-US" sz="1600" b="0" i="0" dirty="0" err="1">
                <a:solidFill>
                  <a:srgbClr val="FFFFFF"/>
                </a:solidFill>
                <a:effectLst/>
                <a:latin typeface="helvetica-w01-roman"/>
              </a:rPr>
              <a:t>adress</a:t>
            </a:r>
            <a:r>
              <a:rPr lang="en-US" sz="1600" b="0" i="0" dirty="0">
                <a:solidFill>
                  <a:srgbClr val="FFFFFF"/>
                </a:solidFill>
                <a:effectLst/>
                <a:latin typeface="helvetica-w01-roman"/>
              </a:rPr>
              <a:t> of the online</a:t>
            </a:r>
            <a:br>
              <a:rPr lang="en-US" sz="1600" b="0" i="0" dirty="0">
                <a:effectLst/>
              </a:rPr>
            </a:br>
            <a:r>
              <a:rPr lang="en-US" sz="60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https://ekfi.eu </a:t>
            </a:r>
            <a:br>
              <a:rPr lang="en-US" sz="60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https://ekfi.eu/,</a:t>
            </a:r>
            <a:br>
              <a:rPr lang="en-US" sz="6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6000" b="1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l-NL" sz="4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l-NL" sz="4000" dirty="0"/>
            </a:br>
            <a:br>
              <a:rPr lang="nl-NL" sz="4000" dirty="0"/>
            </a:br>
            <a:endParaRPr lang="nl-NL" sz="4000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38A0EB8-9A85-40FE-BCBE-4941D4D76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19" y="5470907"/>
            <a:ext cx="1709305" cy="898720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19" y="6369627"/>
            <a:ext cx="1836881" cy="52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9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8871" y="3033203"/>
            <a:ext cx="10515600" cy="1325563"/>
          </a:xfrm>
        </p:spPr>
        <p:txBody>
          <a:bodyPr>
            <a:normAutofit fontScale="90000"/>
          </a:bodyPr>
          <a:lstStyle/>
          <a:p>
            <a:pPr fontAlgn="base"/>
            <a:br>
              <a:rPr lang="nl-NL" sz="4900" b="1" dirty="0">
                <a:latin typeface="+mn-lt"/>
              </a:rPr>
            </a:br>
            <a:br>
              <a:rPr lang="nl-NL" sz="4900" b="1" dirty="0">
                <a:latin typeface="+mn-lt"/>
              </a:rPr>
            </a:br>
            <a:br>
              <a:rPr lang="nl-NL" sz="4900" b="1" dirty="0">
                <a:latin typeface="+mn-lt"/>
              </a:rPr>
            </a:br>
            <a:br>
              <a:rPr lang="nl-NL" sz="4900" b="1" dirty="0">
                <a:latin typeface="+mn-lt"/>
              </a:rPr>
            </a:br>
            <a:br>
              <a:rPr lang="nl-NL" sz="4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l-NL" sz="4000" dirty="0"/>
            </a:br>
            <a:br>
              <a:rPr lang="nl-NL" sz="4000" dirty="0"/>
            </a:br>
            <a:endParaRPr lang="nl-NL" sz="4000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38A0EB8-9A85-40FE-BCBE-4941D4D76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19" y="5470907"/>
            <a:ext cx="1709305" cy="898720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19" y="6369627"/>
            <a:ext cx="1836881" cy="52431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6E95E7E-370C-6724-DE25-BBA0E5DF08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2" y="298321"/>
            <a:ext cx="4435365" cy="289916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BC28CE9-283F-810C-6C24-8F5BAA835E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1459222"/>
            <a:ext cx="5059302" cy="308298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ACA2BAB-2419-7D2A-F219-2E64F6F555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2801" y="3713156"/>
            <a:ext cx="3358969" cy="2519227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ABFB95C-1A3D-0CB8-515D-8ADDD30EF84A}"/>
              </a:ext>
            </a:extLst>
          </p:cNvPr>
          <p:cNvSpPr txBox="1"/>
          <p:nvPr/>
        </p:nvSpPr>
        <p:spPr>
          <a:xfrm>
            <a:off x="336332" y="3293285"/>
            <a:ext cx="187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Wim Visser</a:t>
            </a:r>
          </a:p>
          <a:p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1CCADC0-9A81-ABF4-7348-F76FB5698067}"/>
              </a:ext>
            </a:extLst>
          </p:cNvPr>
          <p:cNvSpPr txBox="1"/>
          <p:nvPr/>
        </p:nvSpPr>
        <p:spPr>
          <a:xfrm>
            <a:off x="6590042" y="4898219"/>
            <a:ext cx="2775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My first EGIN-meeting 1997, Dublin</a:t>
            </a:r>
          </a:p>
          <a:p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88C2060-22C0-0620-2013-31A4D0E539F7}"/>
              </a:ext>
            </a:extLst>
          </p:cNvPr>
          <p:cNvSpPr txBox="1"/>
          <p:nvPr/>
        </p:nvSpPr>
        <p:spPr>
          <a:xfrm>
            <a:off x="6800193" y="5990897"/>
            <a:ext cx="1587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Delphi,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Rense</a:t>
            </a:r>
            <a:r>
              <a:rPr lang="nl-NL" dirty="0"/>
              <a:t> (1998)</a:t>
            </a:r>
          </a:p>
        </p:txBody>
      </p:sp>
    </p:spTree>
    <p:extLst>
      <p:ext uri="{BB962C8B-B14F-4D97-AF65-F5344CB8AC3E}">
        <p14:creationId xmlns:p14="http://schemas.microsoft.com/office/powerpoint/2010/main" val="2412768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8824" y="2381562"/>
            <a:ext cx="8036610" cy="1325563"/>
          </a:xfrm>
        </p:spPr>
        <p:txBody>
          <a:bodyPr>
            <a:normAutofit fontScale="90000"/>
          </a:bodyPr>
          <a:lstStyle/>
          <a:p>
            <a:pPr fontAlgn="base"/>
            <a:br>
              <a:rPr lang="nl-NL" sz="4900" b="1" dirty="0">
                <a:latin typeface="+mn-lt"/>
              </a:rPr>
            </a:br>
            <a:br>
              <a:rPr lang="nl-NL" sz="4900" b="1" dirty="0">
                <a:latin typeface="+mn-lt"/>
              </a:rPr>
            </a:br>
            <a:br>
              <a:rPr lang="nl-NL" sz="4900" b="1" dirty="0">
                <a:latin typeface="+mn-lt"/>
              </a:rPr>
            </a:br>
            <a:br>
              <a:rPr lang="nl-NL" sz="4900" b="1" dirty="0">
                <a:latin typeface="+mn-lt"/>
              </a:rPr>
            </a:br>
            <a:r>
              <a:rPr lang="nl-NL" sz="4900" b="1" dirty="0" err="1">
                <a:latin typeface="+mn-lt"/>
              </a:rPr>
              <a:t>Thank</a:t>
            </a:r>
            <a:r>
              <a:rPr lang="nl-NL" sz="4900" b="1" dirty="0">
                <a:latin typeface="+mn-lt"/>
              </a:rPr>
              <a:t> </a:t>
            </a:r>
            <a:r>
              <a:rPr lang="nl-NL" sz="4900" b="1" dirty="0" err="1">
                <a:latin typeface="+mn-lt"/>
              </a:rPr>
              <a:t>you</a:t>
            </a:r>
            <a:r>
              <a:rPr lang="nl-NL" sz="4900" b="1" dirty="0">
                <a:latin typeface="+mn-lt"/>
              </a:rPr>
              <a:t> EGIN </a:t>
            </a:r>
            <a:r>
              <a:rPr lang="nl-NL" sz="4900" b="1" dirty="0" err="1">
                <a:latin typeface="+mn-lt"/>
              </a:rPr>
              <a:t>for</a:t>
            </a:r>
            <a:r>
              <a:rPr lang="nl-NL" sz="4900" b="1" dirty="0">
                <a:latin typeface="+mn-lt"/>
              </a:rPr>
              <a:t> </a:t>
            </a:r>
            <a:r>
              <a:rPr lang="nl-NL" sz="4900" b="1" dirty="0" err="1">
                <a:latin typeface="+mn-lt"/>
              </a:rPr>
              <a:t>all</a:t>
            </a:r>
            <a:r>
              <a:rPr lang="nl-NL" sz="4900" b="1" dirty="0">
                <a:latin typeface="+mn-lt"/>
              </a:rPr>
              <a:t> these </a:t>
            </a:r>
            <a:r>
              <a:rPr lang="nl-NL" sz="4900" b="1" dirty="0" err="1">
                <a:latin typeface="+mn-lt"/>
              </a:rPr>
              <a:t>wonderful</a:t>
            </a:r>
            <a:r>
              <a:rPr lang="nl-NL" sz="4900" b="1" dirty="0">
                <a:latin typeface="+mn-lt"/>
              </a:rPr>
              <a:t> </a:t>
            </a:r>
            <a:r>
              <a:rPr lang="nl-NL" sz="4900" b="1" dirty="0" err="1">
                <a:latin typeface="+mn-lt"/>
              </a:rPr>
              <a:t>years</a:t>
            </a:r>
            <a:r>
              <a:rPr lang="nl-NL" sz="4900" b="1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…..!</a:t>
            </a:r>
            <a:br>
              <a:rPr lang="nl-NL" sz="6000" b="1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l-NL" sz="4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l-NL" sz="4000" dirty="0"/>
            </a:br>
            <a:br>
              <a:rPr lang="nl-NL" sz="4000" dirty="0"/>
            </a:br>
            <a:endParaRPr lang="nl-NL" sz="4000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38A0EB8-9A85-40FE-BCBE-4941D4D76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19" y="5470907"/>
            <a:ext cx="1709305" cy="898720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19" y="6369627"/>
            <a:ext cx="1836881" cy="52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2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2323" y="228899"/>
            <a:ext cx="10287000" cy="990253"/>
          </a:xfrm>
        </p:spPr>
        <p:txBody>
          <a:bodyPr>
            <a:normAutofit fontScale="90000"/>
          </a:bodyPr>
          <a:lstStyle/>
          <a:p>
            <a:r>
              <a:rPr lang="nl-NL" sz="6000" b="1" dirty="0">
                <a:solidFill>
                  <a:srgbClr val="0070C0"/>
                </a:solidFill>
                <a:latin typeface="+mn-lt"/>
              </a:rPr>
              <a:t>Partners EKFI Plus</a:t>
            </a:r>
            <a:br>
              <a:rPr lang="nl-NL" sz="4000" dirty="0"/>
            </a:br>
            <a:endParaRPr lang="nl-NL" sz="4000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38A0EB8-9A85-40FE-BCBE-4941D4D76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5461381"/>
            <a:ext cx="1709305" cy="898720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69627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1066800" y="2000250"/>
            <a:ext cx="925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74" y="2484453"/>
            <a:ext cx="1657350" cy="89883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6" y="1662017"/>
            <a:ext cx="1458089" cy="186213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2" y="3833716"/>
            <a:ext cx="2662605" cy="266260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79" y="4205575"/>
            <a:ext cx="1441236" cy="143327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62017"/>
            <a:ext cx="1809750" cy="6477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01391" y="1690688"/>
            <a:ext cx="68987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STIVAKO, The Netherlands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Arteveldehogeschool</a:t>
            </a:r>
            <a:r>
              <a:rPr lang="en-US" sz="2800" dirty="0"/>
              <a:t>, Belgium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i="0" dirty="0">
                <a:solidFill>
                  <a:srgbClr val="171717"/>
                </a:solidFill>
                <a:effectLst/>
                <a:latin typeface="play"/>
              </a:rPr>
              <a:t>GRAPHMEDLAB-UNIWA</a:t>
            </a:r>
            <a:r>
              <a:rPr lang="nl-NL" sz="2800" b="1" i="0" dirty="0">
                <a:solidFill>
                  <a:srgbClr val="171717"/>
                </a:solidFill>
                <a:effectLst/>
                <a:latin typeface="play"/>
              </a:rPr>
              <a:t>,</a:t>
            </a:r>
            <a:r>
              <a:rPr lang="en-US" sz="2800" dirty="0"/>
              <a:t>Greece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Tallinn Polytechnic School, Estonia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Muldis</a:t>
            </a:r>
            <a:r>
              <a:rPr lang="en-US" sz="2800" dirty="0"/>
              <a:t>, The Netherlands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Escola </a:t>
            </a:r>
            <a:r>
              <a:rPr lang="en-US" sz="2800" dirty="0" err="1"/>
              <a:t>Algueró</a:t>
            </a:r>
            <a:r>
              <a:rPr lang="en-US" sz="2800" dirty="0"/>
              <a:t>, Spain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7113BF-DDD6-1E64-DCEC-FAB5C9DAD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545918"/>
            <a:ext cx="27432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9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64677" y="497899"/>
            <a:ext cx="2890377" cy="990253"/>
          </a:xfrm>
        </p:spPr>
        <p:txBody>
          <a:bodyPr>
            <a:normAutofit fontScale="90000"/>
          </a:bodyPr>
          <a:lstStyle/>
          <a:p>
            <a:r>
              <a:rPr lang="nl-NL" sz="6000" b="1" dirty="0">
                <a:solidFill>
                  <a:srgbClr val="0070C0"/>
                </a:solidFill>
                <a:latin typeface="+mn-lt"/>
              </a:rPr>
              <a:t>Partners</a:t>
            </a:r>
            <a:br>
              <a:rPr lang="nl-NL" sz="4000" dirty="0"/>
            </a:br>
            <a:endParaRPr lang="nl-NL" sz="4000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38A0EB8-9A85-40FE-BCBE-4941D4D76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5461381"/>
            <a:ext cx="1709305" cy="898720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69627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1066800" y="2000250"/>
            <a:ext cx="925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C000AE5-EFD4-ADF3-1489-DC7196BA56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4" y="152848"/>
            <a:ext cx="5938377" cy="443346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91E6E04-3011-81DA-94D0-596D2262E3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68" y="3896869"/>
            <a:ext cx="5824275" cy="272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8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687" y="488373"/>
            <a:ext cx="10287000" cy="776288"/>
          </a:xfrm>
        </p:spPr>
        <p:txBody>
          <a:bodyPr>
            <a:noAutofit/>
          </a:bodyPr>
          <a:lstStyle/>
          <a:p>
            <a:br>
              <a:rPr lang="nl-NL" sz="5400" b="1" dirty="0">
                <a:solidFill>
                  <a:srgbClr val="C00000"/>
                </a:solidFill>
                <a:latin typeface="+mn-lt"/>
              </a:rPr>
            </a:br>
            <a:br>
              <a:rPr lang="nl-NL" sz="5400" b="1" dirty="0">
                <a:solidFill>
                  <a:srgbClr val="C00000"/>
                </a:solidFill>
                <a:latin typeface="+mn-lt"/>
              </a:rPr>
            </a:br>
            <a:r>
              <a:rPr lang="nl-NL" sz="4800" b="1" dirty="0" err="1">
                <a:solidFill>
                  <a:srgbClr val="0070C0"/>
                </a:solidFill>
                <a:latin typeface="+mn-lt"/>
              </a:rPr>
              <a:t>What</a:t>
            </a:r>
            <a:r>
              <a:rPr lang="nl-NL" sz="4800" b="1" dirty="0">
                <a:solidFill>
                  <a:srgbClr val="0070C0"/>
                </a:solidFill>
                <a:latin typeface="+mn-lt"/>
              </a:rPr>
              <a:t> is EKFI-Plus?</a:t>
            </a:r>
            <a:br>
              <a:rPr lang="nl-NL" sz="4800" b="1" dirty="0">
                <a:solidFill>
                  <a:srgbClr val="0070C0"/>
                </a:solidFill>
                <a:latin typeface="+mn-lt"/>
              </a:rPr>
            </a:br>
            <a:br>
              <a:rPr lang="nl-NL" sz="4800" b="1" dirty="0">
                <a:solidFill>
                  <a:srgbClr val="0070C0"/>
                </a:solidFill>
                <a:latin typeface="+mn-lt"/>
              </a:rPr>
            </a:br>
            <a:endParaRPr lang="nl-NL" sz="4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38A0EB8-9A85-40FE-BCBE-4941D4D76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5470907"/>
            <a:ext cx="1709305" cy="898720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69627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504687" y="1482117"/>
            <a:ext cx="9658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EKFI stands for: </a:t>
            </a:r>
            <a:br>
              <a:rPr lang="en-US" sz="2800" dirty="0"/>
            </a:br>
            <a:r>
              <a:rPr lang="el-GR" sz="2800" dirty="0">
                <a:solidFill>
                  <a:srgbClr val="FF0000"/>
                </a:solidFill>
              </a:rPr>
              <a:t>E</a:t>
            </a:r>
            <a:r>
              <a:rPr lang="el-GR" sz="2800" dirty="0"/>
              <a:t>XCHANGE </a:t>
            </a:r>
            <a:r>
              <a:rPr lang="el-GR" sz="2800" dirty="0">
                <a:solidFill>
                  <a:srgbClr val="FF0000"/>
                </a:solidFill>
              </a:rPr>
              <a:t>K</a:t>
            </a:r>
            <a:r>
              <a:rPr lang="el-GR" sz="2800" dirty="0"/>
              <a:t>NOWLEDGE FOR </a:t>
            </a:r>
            <a:r>
              <a:rPr lang="el-GR" sz="2800" dirty="0">
                <a:solidFill>
                  <a:srgbClr val="FF0000"/>
                </a:solidFill>
              </a:rPr>
              <a:t>F</a:t>
            </a:r>
            <a:r>
              <a:rPr lang="el-GR" sz="2800" dirty="0"/>
              <a:t>UTURE </a:t>
            </a:r>
            <a:r>
              <a:rPr lang="el-GR" sz="2800" dirty="0">
                <a:solidFill>
                  <a:srgbClr val="FF0000"/>
                </a:solidFill>
              </a:rPr>
              <a:t>I</a:t>
            </a:r>
            <a:r>
              <a:rPr lang="el-GR" sz="2800" dirty="0"/>
              <a:t>NNOVATION</a:t>
            </a:r>
            <a:r>
              <a:rPr lang="en-GR" sz="2800" dirty="0"/>
              <a:t> </a:t>
            </a:r>
          </a:p>
          <a:p>
            <a:endParaRPr lang="en-GR" sz="2800" dirty="0"/>
          </a:p>
          <a:p>
            <a:r>
              <a:rPr lang="en-GB" sz="2800" dirty="0"/>
              <a:t>EKFI is a project for creating an </a:t>
            </a:r>
            <a:r>
              <a:rPr lang="en-GB" sz="2800" dirty="0">
                <a:solidFill>
                  <a:srgbClr val="FF0000"/>
                </a:solidFill>
              </a:rPr>
              <a:t>exchange platform</a:t>
            </a:r>
            <a:r>
              <a:rPr lang="en-GB" sz="2800" dirty="0"/>
              <a:t>, to facilitate exchange and development of learning/research material/content. </a:t>
            </a:r>
            <a:endParaRPr lang="en-GR" sz="2800" dirty="0"/>
          </a:p>
          <a:p>
            <a:endParaRPr lang="en-GR" sz="2800" dirty="0"/>
          </a:p>
          <a:p>
            <a:r>
              <a:rPr lang="en-US" sz="2800" dirty="0"/>
              <a:t>The project is focusing on learning material for the Creative and Cultural Industries (CCI)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50468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2500" y="279108"/>
            <a:ext cx="10287000" cy="898720"/>
          </a:xfrm>
        </p:spPr>
        <p:txBody>
          <a:bodyPr>
            <a:normAutofit fontScale="90000"/>
          </a:bodyPr>
          <a:lstStyle/>
          <a:p>
            <a:br>
              <a:rPr lang="nl-NL" sz="5400" b="1" dirty="0">
                <a:solidFill>
                  <a:srgbClr val="C00000"/>
                </a:solidFill>
                <a:latin typeface="+mn-lt"/>
              </a:rPr>
            </a:br>
            <a:r>
              <a:rPr lang="nl-NL" sz="5400" b="1" dirty="0" err="1">
                <a:solidFill>
                  <a:srgbClr val="0070C0"/>
                </a:solidFill>
                <a:latin typeface="+mn-lt"/>
              </a:rPr>
              <a:t>Why</a:t>
            </a:r>
            <a:r>
              <a:rPr lang="nl-NL" sz="5400" b="1" dirty="0">
                <a:solidFill>
                  <a:srgbClr val="0070C0"/>
                </a:solidFill>
                <a:latin typeface="+mn-lt"/>
              </a:rPr>
              <a:t> EKFI-Plus?</a:t>
            </a:r>
            <a:br>
              <a:rPr lang="nl-NL" sz="4000" dirty="0"/>
            </a:br>
            <a:endParaRPr lang="nl-NL" sz="4000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38A0EB8-9A85-40FE-BCBE-4941D4D76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5470907"/>
            <a:ext cx="1709305" cy="898720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69627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2987" y="1469453"/>
            <a:ext cx="96647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New challenges for the education in the Creative and Cultural Industries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New and/or alteration of learning material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Learning material is produced in many countries in Europe -  Need to </a:t>
            </a:r>
            <a:r>
              <a:rPr lang="en-US" sz="2800" dirty="0">
                <a:solidFill>
                  <a:srgbClr val="FF0000"/>
                </a:solidFill>
              </a:rPr>
              <a:t>exchange learning material </a:t>
            </a:r>
            <a:r>
              <a:rPr lang="en-US" sz="2800" dirty="0"/>
              <a:t>instead of doing it  per country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Improve learning material via exchange of courses and modules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An </a:t>
            </a:r>
            <a:r>
              <a:rPr lang="en-US" sz="2800" dirty="0">
                <a:solidFill>
                  <a:srgbClr val="FF0000"/>
                </a:solidFill>
              </a:rPr>
              <a:t>Exchange platform</a:t>
            </a:r>
            <a:r>
              <a:rPr lang="en-US" sz="2800" dirty="0"/>
              <a:t> can be a solution to solve these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3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2500" y="597051"/>
            <a:ext cx="10287000" cy="898930"/>
          </a:xfrm>
        </p:spPr>
        <p:txBody>
          <a:bodyPr>
            <a:normAutofit fontScale="90000"/>
          </a:bodyPr>
          <a:lstStyle/>
          <a:p>
            <a:br>
              <a:rPr lang="nl-NL" sz="4000" b="1" dirty="0">
                <a:solidFill>
                  <a:srgbClr val="C00000"/>
                </a:solidFill>
                <a:latin typeface="+mn-lt"/>
              </a:rPr>
            </a:br>
            <a:r>
              <a:rPr lang="nl-NL" b="1" dirty="0">
                <a:solidFill>
                  <a:srgbClr val="0070C0"/>
                </a:solidFill>
                <a:latin typeface="+mn-lt"/>
              </a:rPr>
              <a:t>The main objective of </a:t>
            </a:r>
            <a:r>
              <a:rPr lang="nl-NL" b="1" dirty="0" err="1">
                <a:solidFill>
                  <a:srgbClr val="0070C0"/>
                </a:solidFill>
                <a:latin typeface="+mn-lt"/>
              </a:rPr>
              <a:t>the</a:t>
            </a:r>
            <a:r>
              <a:rPr lang="nl-NL" b="1" dirty="0">
                <a:solidFill>
                  <a:srgbClr val="0070C0"/>
                </a:solidFill>
                <a:latin typeface="+mn-lt"/>
              </a:rPr>
              <a:t> EKFI project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38A0EB8-9A85-40FE-BCBE-4941D4D76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5470907"/>
            <a:ext cx="1709305" cy="898720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69627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1029138" y="1843988"/>
            <a:ext cx="1130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to create an Exchange platform to facilitate the availability and shared development of innovative learning material/content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029138" y="2824587"/>
            <a:ext cx="10287000" cy="1077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rgbClr val="C00000"/>
              </a:solidFill>
              <a:latin typeface="+mn-lt"/>
            </a:endParaRPr>
          </a:p>
          <a:p>
            <a:r>
              <a:rPr lang="nl-NL" sz="3600" b="1" dirty="0">
                <a:solidFill>
                  <a:srgbClr val="0070C0"/>
                </a:solidFill>
                <a:latin typeface="+mn-lt"/>
              </a:rPr>
              <a:t>The scope </a:t>
            </a:r>
            <a:r>
              <a:rPr lang="nl-NL" sz="3600" b="1" dirty="0" err="1">
                <a:solidFill>
                  <a:srgbClr val="0070C0"/>
                </a:solidFill>
                <a:latin typeface="+mn-lt"/>
              </a:rPr>
              <a:t>and</a:t>
            </a:r>
            <a:r>
              <a:rPr lang="nl-NL" sz="3600" b="1" dirty="0">
                <a:solidFill>
                  <a:srgbClr val="0070C0"/>
                </a:solidFill>
                <a:latin typeface="+mn-lt"/>
              </a:rPr>
              <a:t> goals</a:t>
            </a:r>
          </a:p>
        </p:txBody>
      </p:sp>
      <p:sp>
        <p:nvSpPr>
          <p:cNvPr id="9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1029138" y="4100211"/>
            <a:ext cx="99340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- to exchange (learning) material between platform participants</a:t>
            </a:r>
          </a:p>
          <a:p>
            <a:r>
              <a:rPr lang="nl-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nl-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let </a:t>
            </a:r>
            <a:r>
              <a:rPr lang="nl-NL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nl-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nl-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nl-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nl-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endParaRPr lang="nl-NL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nl-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improve sharing of knowledge</a:t>
            </a:r>
          </a:p>
          <a:p>
            <a:r>
              <a:rPr lang="nl-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- to create an active sharing community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22661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2323" y="365125"/>
            <a:ext cx="1028700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0070C0"/>
                </a:solidFill>
                <a:latin typeface="+mn-lt"/>
              </a:rPr>
              <a:t>Fields of Knowledge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38A0EB8-9A85-40FE-BCBE-4941D4D76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5470907"/>
            <a:ext cx="1709305" cy="898720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69627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25500" y="1537535"/>
            <a:ext cx="9918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D13FF"/>
                </a:solidFill>
              </a:rPr>
              <a:t>- </a:t>
            </a:r>
            <a:r>
              <a:rPr lang="en-US" sz="2800" dirty="0"/>
              <a:t>Typography</a:t>
            </a:r>
            <a:r>
              <a:rPr lang="el-GR" sz="2800" dirty="0"/>
              <a:t> &amp; </a:t>
            </a:r>
            <a:r>
              <a:rPr lang="en-US" sz="2800" dirty="0"/>
              <a:t>Layout</a:t>
            </a:r>
            <a:r>
              <a:rPr lang="el-GR" sz="2800" dirty="0"/>
              <a:t>		</a:t>
            </a:r>
            <a:r>
              <a:rPr lang="en-US" sz="2800" dirty="0"/>
              <a:t> - Graphic</a:t>
            </a:r>
            <a:r>
              <a:rPr lang="el-GR" sz="2800" dirty="0"/>
              <a:t> &amp; </a:t>
            </a:r>
            <a:r>
              <a:rPr lang="en-US" sz="2800" dirty="0"/>
              <a:t>web design</a:t>
            </a:r>
          </a:p>
          <a:p>
            <a:r>
              <a:rPr lang="en-US" sz="2800" dirty="0"/>
              <a:t>- Photography			 - </a:t>
            </a:r>
            <a:r>
              <a:rPr lang="en-US" sz="2800" dirty="0" err="1"/>
              <a:t>Premedia</a:t>
            </a:r>
            <a:r>
              <a:rPr lang="en-US" sz="2800" dirty="0"/>
              <a:t> | Prepress</a:t>
            </a:r>
          </a:p>
          <a:p>
            <a:r>
              <a:rPr lang="en-US" sz="2800" dirty="0"/>
              <a:t>- Printing 				 - Finishing </a:t>
            </a:r>
          </a:p>
          <a:p>
            <a:r>
              <a:rPr lang="en-US" sz="2800" dirty="0"/>
              <a:t>- Packaging 			             -Web &amp; Mobile Technology</a:t>
            </a:r>
          </a:p>
          <a:p>
            <a:r>
              <a:rPr lang="en-US" sz="2800" dirty="0"/>
              <a:t>- Gaming 				 - Audiovisual techniques</a:t>
            </a:r>
          </a:p>
          <a:p>
            <a:r>
              <a:rPr lang="en-US" sz="2800" dirty="0"/>
              <a:t>- Other technologies		 - Marketing</a:t>
            </a:r>
          </a:p>
          <a:p>
            <a:r>
              <a:rPr lang="en-US" sz="2800" dirty="0"/>
              <a:t>- Management			</a:t>
            </a:r>
          </a:p>
          <a:p>
            <a:r>
              <a:rPr lang="en-US" sz="2800" dirty="0"/>
              <a:t>- Quality &amp; standardization 	</a:t>
            </a:r>
          </a:p>
          <a:p>
            <a:r>
              <a:rPr lang="en-US" sz="2800" dirty="0"/>
              <a:t>- Health &amp; safety</a:t>
            </a:r>
          </a:p>
          <a:p>
            <a:r>
              <a:rPr lang="en-US" sz="2800" dirty="0"/>
              <a:t>- Sustainability &amp; Environment </a:t>
            </a:r>
          </a:p>
          <a:p>
            <a:r>
              <a:rPr lang="en-US" sz="2800" dirty="0"/>
              <a:t>- Other</a:t>
            </a:r>
          </a:p>
        </p:txBody>
      </p:sp>
    </p:spTree>
    <p:extLst>
      <p:ext uri="{BB962C8B-B14F-4D97-AF65-F5344CB8AC3E}">
        <p14:creationId xmlns:p14="http://schemas.microsoft.com/office/powerpoint/2010/main" val="126342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9473" y="7372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Target groups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38A0EB8-9A85-40FE-BCBE-4941D4D76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20" y="5470907"/>
            <a:ext cx="1709305" cy="898720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19" y="6369627"/>
            <a:ext cx="1836881" cy="52431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837073" y="1399285"/>
            <a:ext cx="97801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• Vocational and Higher Education: teachers and their management</a:t>
            </a:r>
            <a:br>
              <a:rPr lang="en-US" sz="2800" dirty="0"/>
            </a:br>
            <a:r>
              <a:rPr lang="en-US" sz="2800" dirty="0"/>
              <a:t>• Small and Medium-sized Enterprises (SME’s) </a:t>
            </a:r>
          </a:p>
          <a:p>
            <a:endParaRPr lang="en-US" sz="2800" dirty="0"/>
          </a:p>
          <a:p>
            <a:r>
              <a:rPr lang="en-US" sz="2800" dirty="0"/>
              <a:t>Also: </a:t>
            </a:r>
          </a:p>
          <a:p>
            <a:r>
              <a:rPr lang="en-US" sz="2800" dirty="0"/>
              <a:t>• Social partners </a:t>
            </a:r>
          </a:p>
          <a:p>
            <a:r>
              <a:rPr lang="en-US" sz="2800" dirty="0"/>
              <a:t>• Consultants related to the (print) media creative and communication industry</a:t>
            </a:r>
          </a:p>
          <a:p>
            <a:r>
              <a:rPr lang="en-US" sz="2800" dirty="0"/>
              <a:t>• Sector organizations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0804242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iehebbenerRechten xmlns="7361fed8-3208-422d-bd44-bd7f7a1c5909" xsi:nil="true"/>
    <lcf76f155ced4ddcb4097134ff3c332f xmlns="7361fed8-3208-422d-bd44-bd7f7a1c5909">
      <Terms xmlns="http://schemas.microsoft.com/office/infopath/2007/PartnerControls"/>
    </lcf76f155ced4ddcb4097134ff3c332f>
    <TaxCatchAll xmlns="35091eb4-c0f2-4ddd-b3e8-132f52ac0f9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AB4643959F046B187FDE66D3A5503" ma:contentTypeVersion="18" ma:contentTypeDescription="Een nieuw document maken." ma:contentTypeScope="" ma:versionID="51eef31eefa2fac4b185d3f98af94c55">
  <xsd:schema xmlns:xsd="http://www.w3.org/2001/XMLSchema" xmlns:xs="http://www.w3.org/2001/XMLSchema" xmlns:p="http://schemas.microsoft.com/office/2006/metadata/properties" xmlns:ns2="7361fed8-3208-422d-bd44-bd7f7a1c5909" xmlns:ns3="35091eb4-c0f2-4ddd-b3e8-132f52ac0f96" targetNamespace="http://schemas.microsoft.com/office/2006/metadata/properties" ma:root="true" ma:fieldsID="112a3aa3832af43938252bd30262a8af" ns2:_="" ns3:_="">
    <xsd:import namespace="7361fed8-3208-422d-bd44-bd7f7a1c5909"/>
    <xsd:import namespace="35091eb4-c0f2-4ddd-b3e8-132f52ac0f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WiehebbenerRecht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1fed8-3208-422d-bd44-bd7f7a1c5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WiehebbenerRechten" ma:index="20" nillable="true" ma:displayName="Wie hebben er Rechten" ma:format="Dropdown" ma:internalName="WiehebbenerRechte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93a47304-c374-4b83-8465-55f6e3cc4d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91eb4-c0f2-4ddd-b3e8-132f52ac0f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aac2ac2-67f3-42a4-abe1-0a1312d8d7fc}" ma:internalName="TaxCatchAll" ma:showField="CatchAllData" ma:web="35091eb4-c0f2-4ddd-b3e8-132f52ac0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843117-EBA7-407F-A7A8-D49EA13578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1F7948-8E56-42DA-A93D-E491E953A054}">
  <ds:schemaRefs>
    <ds:schemaRef ds:uri="http://schemas.microsoft.com/office/2006/metadata/properties"/>
    <ds:schemaRef ds:uri="http://schemas.microsoft.com/office/infopath/2007/PartnerControls"/>
    <ds:schemaRef ds:uri="7361fed8-3208-422d-bd44-bd7f7a1c5909"/>
    <ds:schemaRef ds:uri="35091eb4-c0f2-4ddd-b3e8-132f52ac0f96"/>
  </ds:schemaRefs>
</ds:datastoreItem>
</file>

<file path=customXml/itemProps3.xml><?xml version="1.0" encoding="utf-8"?>
<ds:datastoreItem xmlns:ds="http://schemas.openxmlformats.org/officeDocument/2006/customXml" ds:itemID="{969E33B3-87EF-4F32-97C7-EE037BAF29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61fed8-3208-422d-bd44-bd7f7a1c5909"/>
    <ds:schemaRef ds:uri="35091eb4-c0f2-4ddd-b3e8-132f52ac0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975</Words>
  <Application>Microsoft Office PowerPoint</Application>
  <PresentationFormat>Breedbeeld</PresentationFormat>
  <Paragraphs>132</Paragraphs>
  <Slides>20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8" baseType="lpstr">
      <vt:lpstr>Arial</vt:lpstr>
      <vt:lpstr>avenir-lt-w01_85-heavy1475544</vt:lpstr>
      <vt:lpstr>Calibri</vt:lpstr>
      <vt:lpstr>Calibri Light</vt:lpstr>
      <vt:lpstr>helvetica-w01-roman</vt:lpstr>
      <vt:lpstr>play</vt:lpstr>
      <vt:lpstr>Wingdings</vt:lpstr>
      <vt:lpstr>Kantoorthema</vt:lpstr>
      <vt:lpstr>EGIN Final Seminar  November 2-3, 2023</vt:lpstr>
      <vt:lpstr>       </vt:lpstr>
      <vt:lpstr>Partners EKFI Plus </vt:lpstr>
      <vt:lpstr>Partners </vt:lpstr>
      <vt:lpstr>  What is EKFI-Plus?  </vt:lpstr>
      <vt:lpstr> Why EKFI-Plus? </vt:lpstr>
      <vt:lpstr> The main objective of the EKFI project</vt:lpstr>
      <vt:lpstr>Fields of Knowledge</vt:lpstr>
      <vt:lpstr>Target groups</vt:lpstr>
      <vt:lpstr>The outputs of the project </vt:lpstr>
      <vt:lpstr>The outputs of the project </vt:lpstr>
      <vt:lpstr>The outputs of the project</vt:lpstr>
      <vt:lpstr>The outputs of the project</vt:lpstr>
      <vt:lpstr>The outputs of the project</vt:lpstr>
      <vt:lpstr>The outputs of the project</vt:lpstr>
      <vt:lpstr>The outputs of the project </vt:lpstr>
      <vt:lpstr>  Workpackage 3: Online System  Let’s have a look….  https://www.ekfi-project.com/  https://ekfi.azurewebsites.net/   </vt:lpstr>
      <vt:lpstr> Workpackage 4 &amp; 5: Learning Material  Two Subjects:   - Mixed Reality in Print, Sign and Packagingmedia  - Circulair Economy in Creative Industry  (from entrepeneural/management perspective)   </vt:lpstr>
      <vt:lpstr>    Be an user of the system, register now!  It’s easy….   P L A T F O R M   The web adress of the online https://ekfi.eu  https://ekfi.eu/,     </vt:lpstr>
      <vt:lpstr>    Thank you EGIN for all these wonderful years…..!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EKFI – Exchange Knowledge for Future Innovation</dc:title>
  <dc:creator>Frank den Hartog</dc:creator>
  <cp:lastModifiedBy>Lex Bergers</cp:lastModifiedBy>
  <cp:revision>92</cp:revision>
  <dcterms:created xsi:type="dcterms:W3CDTF">2018-11-30T14:14:44Z</dcterms:created>
  <dcterms:modified xsi:type="dcterms:W3CDTF">2023-10-31T22:47:40Z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0x010100517AB4643959F046B187FDE66D3A5503</vt:lpwstr>
  </property>
  <property fmtid="{D5CDD505-2E9C-101B-9397-08002B2CF9AE}" pid="3" name="MediaServiceImageTags">
    <vt:lpwstr/>
  </property>
</Properties>
</file>