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4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7" r:id="rId6"/>
    <p:sldId id="269" r:id="rId7"/>
    <p:sldId id="271" r:id="rId8"/>
    <p:sldId id="270" r:id="rId9"/>
    <p:sldId id="266" r:id="rId10"/>
    <p:sldId id="272" r:id="rId11"/>
    <p:sldId id="273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EB1BEB-30F8-499C-A166-9B5E8B28D908}" v="4" dt="2024-01-27T12:58:51.4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Stijl, gemiddeld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Stijl, donker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26" y="3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FAE6A62B-61D0-E5EE-7B70-FAAB61C92E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3C3E5B1-3E24-5C35-98E9-403C00D99D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EC582A-3EC7-41F1-8740-5C67F72D28E8}" type="datetimeFigureOut">
              <a:rPr lang="nl-NL"/>
              <a:pPr>
                <a:defRPr/>
              </a:pPr>
              <a:t>9-2-2024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04CF186-0B53-0723-A14B-8810AB0776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002882A-7AF8-4665-398F-F269BBEDE9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0A0EC77-7B90-4C26-903C-C0C825B61F6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4444E-E4CB-4895-AC95-D1A25B7AE429}" type="datetimeFigureOut">
              <a:rPr lang="nl-NL" smtClean="0"/>
              <a:t>9-2-2024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9E112-592F-498A-969D-60A58696DE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9536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9E112-592F-498A-969D-60A58696DEB3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8065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B6D7E0-0B06-4601-B575-32905B83D0C9}" type="datetimeFigureOut">
              <a:rPr lang="nl-NL" smtClean="0"/>
              <a:pPr>
                <a:defRPr/>
              </a:pPr>
              <a:t>9-2-2024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83DB43-9CFD-4ADF-A80A-BEBF739E67E3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79292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126402-B1F0-40E2-A833-2C71963DE858}" type="datetimeFigureOut">
              <a:rPr lang="nl-NL" smtClean="0"/>
              <a:pPr>
                <a:defRPr/>
              </a:pPr>
              <a:t>9-2-2024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FD9870-00DB-4E14-A29F-DA630B4EEF33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81725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337493-3E59-4964-B450-005CB8108E9F}" type="datetimeFigureOut">
              <a:rPr lang="nl-NL" smtClean="0"/>
              <a:pPr>
                <a:defRPr/>
              </a:pPr>
              <a:t>9-2-2024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2F103-33B7-493B-8D96-20F877402043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0111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809540-38BE-4082-98CD-1836B8F412AC}" type="datetimeFigureOut">
              <a:rPr lang="nl-NL" smtClean="0"/>
              <a:pPr>
                <a:defRPr/>
              </a:pPr>
              <a:t>9-2-2024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F272D6-575D-4A64-8995-E1D10494C126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0289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CA5FA2-660D-4269-89E9-D792D8665582}" type="datetimeFigureOut">
              <a:rPr lang="nl-NL" smtClean="0"/>
              <a:pPr>
                <a:defRPr/>
              </a:pPr>
              <a:t>9-2-2024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C2939-9BC1-45FF-ADAD-DBB64FC1B2B4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881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54D21A-70B9-4F41-85AB-6D393C64344C}" type="datetimeFigureOut">
              <a:rPr lang="nl-NL" smtClean="0"/>
              <a:pPr>
                <a:defRPr/>
              </a:pPr>
              <a:t>9-2-2024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F32AC-1530-466B-A330-392D624D1F0F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9615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2BC64B-6EB4-42EC-9720-70F04F70A8A4}" type="datetimeFigureOut">
              <a:rPr lang="nl-NL" smtClean="0"/>
              <a:pPr>
                <a:defRPr/>
              </a:pPr>
              <a:t>9-2-2024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B9A4C6-7998-497E-A0D7-9801590CA420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2037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7077BE-601A-4D1F-85FA-DD43B55A19E3}" type="datetimeFigureOut">
              <a:rPr lang="nl-NL" smtClean="0"/>
              <a:pPr>
                <a:defRPr/>
              </a:pPr>
              <a:t>9-2-2024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7D2A74-C8B1-4460-B37C-30B092F38DC3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3140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C52CE7-BF22-4813-98B2-08636DC0A936}" type="datetimeFigureOut">
              <a:rPr lang="nl-NL" smtClean="0"/>
              <a:pPr>
                <a:defRPr/>
              </a:pPr>
              <a:t>9-2-2024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4D39C-32A2-41C9-8FC5-C7CF768CFCED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8056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C05546-9FA9-4917-BC95-7CD4EEA40E53}" type="datetimeFigureOut">
              <a:rPr lang="nl-NL" smtClean="0"/>
              <a:pPr>
                <a:defRPr/>
              </a:pPr>
              <a:t>9-2-2024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7AB877-F438-44C4-ACEC-110A600D6858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374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4C5F65-49A2-42BF-AC7D-0DBAB3A3C631}" type="datetimeFigureOut">
              <a:rPr lang="nl-NL" smtClean="0"/>
              <a:pPr>
                <a:defRPr/>
              </a:pPr>
              <a:t>9-2-2024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401-21A5-41B9-BF1A-2245187BA9B5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4519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857A4C8-F03E-46D5-AFBE-343CCF9E69A9}" type="datetimeFigureOut">
              <a:rPr lang="nl-NL" smtClean="0"/>
              <a:pPr>
                <a:defRPr/>
              </a:pPr>
              <a:t>9-2-2024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6DF653D-F8B2-4619-9902-FD619B9359F6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159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>
            <a:extLst>
              <a:ext uri="{FF2B5EF4-FFF2-40B4-BE49-F238E27FC236}">
                <a16:creationId xmlns:a16="http://schemas.microsoft.com/office/drawing/2014/main" id="{9D42D8F5-35F1-AF96-93E6-92786103C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4442" y="1196752"/>
            <a:ext cx="6697663" cy="1646238"/>
          </a:xfrm>
        </p:spPr>
        <p:txBody>
          <a:bodyPr rtlCol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nl-NL" b="1" dirty="0">
                <a:latin typeface="+mn-lt"/>
              </a:rPr>
              <a:t>Status WP4</a:t>
            </a:r>
            <a:br>
              <a:rPr lang="en-GB" altLang="nl-NL" b="1" dirty="0">
                <a:latin typeface="+mn-lt"/>
              </a:rPr>
            </a:br>
            <a:r>
              <a:rPr lang="en-GB" altLang="nl-NL" b="1" dirty="0">
                <a:latin typeface="+mn-lt"/>
              </a:rPr>
              <a:t>Circular economy</a:t>
            </a:r>
            <a:endParaRPr lang="nl-NL" altLang="nl-NL" dirty="0">
              <a:latin typeface="+mn-lt"/>
            </a:endParaRPr>
          </a:p>
        </p:txBody>
      </p:sp>
      <p:sp>
        <p:nvSpPr>
          <p:cNvPr id="6147" name="Ondertitel 2">
            <a:extLst>
              <a:ext uri="{FF2B5EF4-FFF2-40B4-BE49-F238E27FC236}">
                <a16:creationId xmlns:a16="http://schemas.microsoft.com/office/drawing/2014/main" id="{9EC1C485-A8F3-AE1A-CE17-D93A2C601DA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651911" y="3218773"/>
            <a:ext cx="3673153" cy="1096963"/>
          </a:xfrm>
        </p:spPr>
        <p:txBody>
          <a:bodyPr/>
          <a:lstStyle/>
          <a:p>
            <a:pPr eaLnBrk="1" hangingPunct="1"/>
            <a:r>
              <a:rPr lang="nl-NL" altLang="nl-NL" sz="2000" dirty="0"/>
              <a:t>Frank den hartog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433446A-AE92-683D-9173-60929CEFB521}"/>
              </a:ext>
            </a:extLst>
          </p:cNvPr>
          <p:cNvSpPr txBox="1"/>
          <p:nvPr/>
        </p:nvSpPr>
        <p:spPr>
          <a:xfrm>
            <a:off x="695400" y="332656"/>
            <a:ext cx="97930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/>
              <a:t>EKFI PLUS:</a:t>
            </a:r>
            <a:br>
              <a:rPr lang="en-GB" sz="2800" b="1" dirty="0"/>
            </a:br>
            <a:r>
              <a:rPr lang="en-GB" sz="2800" b="1" dirty="0"/>
              <a:t>Innovation through cooperation</a:t>
            </a:r>
            <a:endParaRPr lang="nl-NL" sz="28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6149" name="Afbeelding 7">
            <a:extLst>
              <a:ext uri="{FF2B5EF4-FFF2-40B4-BE49-F238E27FC236}">
                <a16:creationId xmlns:a16="http://schemas.microsoft.com/office/drawing/2014/main" id="{98FDB8F5-CD41-85DE-04BD-DAE2DB81A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89" y="1409142"/>
            <a:ext cx="4624387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 descr="Afbeelding met tekst&#10;&#10;Automatisch gegenereerde beschrijving">
            <a:extLst>
              <a:ext uri="{FF2B5EF4-FFF2-40B4-BE49-F238E27FC236}">
                <a16:creationId xmlns:a16="http://schemas.microsoft.com/office/drawing/2014/main" id="{AEA26252-B864-3BB6-EECC-4ED3B63C7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965"/>
            <a:ext cx="3365673" cy="100970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72F0FC34-F543-EA5A-B5D7-890A4843A5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251" y="5788483"/>
            <a:ext cx="2661172" cy="7595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Afbeelding 3">
            <a:extLst>
              <a:ext uri="{FF2B5EF4-FFF2-40B4-BE49-F238E27FC236}">
                <a16:creationId xmlns:a16="http://schemas.microsoft.com/office/drawing/2014/main" id="{1EEA310D-C757-A4C5-5B9A-9A9609422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89693"/>
            <a:ext cx="8069262" cy="504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29CE4208-EB51-F61D-C75F-CDA04FC23E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3592" y="4869160"/>
            <a:ext cx="7993062" cy="1096963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GB" sz="2000" dirty="0"/>
              <a:t>Learning is a process in which people from a certain starting situation will gain knowledge, skills and attitudes, which they will use to reach a certain set of goals.</a:t>
            </a:r>
            <a:endParaRPr lang="nl-NL" sz="2000" dirty="0"/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nl-NL" sz="135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8664814-4CFD-F187-9DC5-ADEEC02D5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05" y="5999851"/>
            <a:ext cx="4218325" cy="69126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3">
            <a:extLst>
              <a:ext uri="{FF2B5EF4-FFF2-40B4-BE49-F238E27FC236}">
                <a16:creationId xmlns:a16="http://schemas.microsoft.com/office/drawing/2014/main" id="{060A06AD-78C3-C593-42A2-372070E634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3046" y="0"/>
            <a:ext cx="9001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nl-NL" sz="6000" dirty="0">
                <a:latin typeface="+mn-lt"/>
              </a:rPr>
              <a:t>Circular Economy</a:t>
            </a:r>
            <a:endParaRPr lang="nl-NL" altLang="nl-NL" sz="6000" dirty="0">
              <a:latin typeface="+mn-lt"/>
            </a:endParaRP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EC1B6B9C-14F4-9DC1-44CC-EFB62D597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979" y="1196752"/>
            <a:ext cx="8291513" cy="511256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600" dirty="0"/>
              <a:t>Goals: </a:t>
            </a:r>
          </a:p>
          <a:p>
            <a:pPr marL="1060450" indent="-342900">
              <a:defRPr/>
            </a:pPr>
            <a:r>
              <a:rPr lang="en-US" sz="2000" dirty="0"/>
              <a:t>Have knowledge of Circular Economy (CE) and its significance in society in various fields</a:t>
            </a:r>
          </a:p>
          <a:p>
            <a:pPr marL="1060450" indent="-342900">
              <a:defRPr/>
            </a:pPr>
            <a:r>
              <a:rPr lang="en-US" sz="2000" dirty="0"/>
              <a:t>Have knowledge of the meaning and functioning of CE in the communication sector</a:t>
            </a:r>
          </a:p>
          <a:p>
            <a:pPr marL="1060450" indent="-342900">
              <a:defRPr/>
            </a:pPr>
            <a:r>
              <a:rPr lang="en-US" sz="2000" dirty="0"/>
              <a:t>Have knowledge of </a:t>
            </a:r>
            <a:r>
              <a:rPr lang="en-US" sz="2000" dirty="0" err="1"/>
              <a:t>behavioural</a:t>
            </a:r>
            <a:r>
              <a:rPr lang="en-US" sz="2000" dirty="0"/>
              <a:t> change processes needed to influence </a:t>
            </a:r>
            <a:r>
              <a:rPr lang="en-US" sz="2000" dirty="0" err="1"/>
              <a:t>behaviour</a:t>
            </a:r>
            <a:r>
              <a:rPr lang="en-US" sz="2000" dirty="0"/>
              <a:t> </a:t>
            </a:r>
          </a:p>
          <a:p>
            <a:pPr marL="1060450" indent="-342900">
              <a:defRPr/>
            </a:pPr>
            <a:r>
              <a:rPr lang="en-US" sz="2000" dirty="0"/>
              <a:t>Know the CE legislation for companies and be able to apply it within the company </a:t>
            </a:r>
          </a:p>
          <a:p>
            <a:pPr marL="1060450" indent="-342900">
              <a:defRPr/>
            </a:pPr>
            <a:r>
              <a:rPr lang="en-US" sz="2000" dirty="0"/>
              <a:t>Be able to apply CE methodology within the company, </a:t>
            </a:r>
            <a:r>
              <a:rPr lang="en-US" sz="2000" dirty="0" err="1"/>
              <a:t>recognise</a:t>
            </a:r>
            <a:r>
              <a:rPr lang="en-US" sz="2000" dirty="0"/>
              <a:t> and solve problems</a:t>
            </a:r>
          </a:p>
          <a:p>
            <a:pPr marL="1060450" indent="-342900">
              <a:defRPr/>
            </a:pPr>
            <a:r>
              <a:rPr lang="en-US" sz="2000" dirty="0"/>
              <a:t>Be able to cooperate with other companies on CE at business parks</a:t>
            </a:r>
          </a:p>
          <a:p>
            <a:pPr marL="1060450" indent="-342900">
              <a:defRPr/>
            </a:pPr>
            <a:r>
              <a:rPr lang="en-US" sz="2000" dirty="0"/>
              <a:t>Being the interlocutor of authorities in the field of CE</a:t>
            </a:r>
            <a:endParaRPr lang="nl-NL" sz="20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383ED24-B21A-CAD2-C491-58E323CA2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6848" y="4437112"/>
            <a:ext cx="2305152" cy="235472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81B351E6-8321-653D-E91C-CE9390469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6116371"/>
            <a:ext cx="4218325" cy="69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437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3">
            <a:extLst>
              <a:ext uri="{FF2B5EF4-FFF2-40B4-BE49-F238E27FC236}">
                <a16:creationId xmlns:a16="http://schemas.microsoft.com/office/drawing/2014/main" id="{060A06AD-78C3-C593-42A2-372070E634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3046" y="0"/>
            <a:ext cx="9001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nl-NL" sz="6000" dirty="0">
                <a:latin typeface="+mn-lt"/>
              </a:rPr>
              <a:t>Circular Economy</a:t>
            </a:r>
            <a:endParaRPr lang="nl-NL" altLang="nl-NL" sz="6000" dirty="0">
              <a:latin typeface="+mn-lt"/>
            </a:endParaRP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EC1B6B9C-14F4-9DC1-44CC-EFB62D597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496" y="980728"/>
            <a:ext cx="9561573" cy="5328592"/>
          </a:xfrm>
        </p:spPr>
        <p:txBody>
          <a:bodyPr rtlCol="0">
            <a:normAutofit fontScale="92500" lnSpcReduction="20000"/>
          </a:bodyPr>
          <a:lstStyle/>
          <a:p>
            <a:pPr marL="0" indent="0">
              <a:buNone/>
              <a:defRPr/>
            </a:pPr>
            <a:endParaRPr lang="en-US" sz="2600" dirty="0"/>
          </a:p>
          <a:p>
            <a:pPr>
              <a:defRPr/>
            </a:pPr>
            <a:r>
              <a:rPr lang="en-US" sz="2600" dirty="0"/>
              <a:t>Starting situation of the future participants :  EQF level 4 and 5 VET 4 and HE 1</a:t>
            </a:r>
          </a:p>
          <a:p>
            <a:pPr>
              <a:defRPr/>
            </a:pPr>
            <a:r>
              <a:rPr lang="en-US" sz="2600" dirty="0"/>
              <a:t>Design of the method of delivery: </a:t>
            </a:r>
            <a:r>
              <a:rPr lang="en-US" sz="2600" dirty="0" err="1"/>
              <a:t>Studentbook</a:t>
            </a:r>
            <a:r>
              <a:rPr lang="en-US" sz="2600" dirty="0"/>
              <a:t> 60 pages, teachers manual/ toolkit No e-learning system</a:t>
            </a:r>
          </a:p>
          <a:p>
            <a:pPr>
              <a:defRPr/>
            </a:pPr>
            <a:r>
              <a:rPr lang="en-US" sz="2600" dirty="0" err="1"/>
              <a:t>Studentbook</a:t>
            </a:r>
            <a:r>
              <a:rPr lang="en-US" sz="2600" dirty="0"/>
              <a:t> for VET &amp; HE. Assignments different</a:t>
            </a:r>
          </a:p>
          <a:p>
            <a:pPr>
              <a:defRPr/>
            </a:pPr>
            <a:r>
              <a:rPr lang="en-US" sz="2600" dirty="0"/>
              <a:t>Competences for the target group: (See form competences)</a:t>
            </a:r>
          </a:p>
          <a:p>
            <a:pPr indent="755650">
              <a:lnSpc>
                <a:spcPct val="107000"/>
              </a:lnSpc>
              <a:spcAft>
                <a:spcPts val="800"/>
              </a:spcAft>
            </a:pPr>
            <a:r>
              <a:rPr lang="en-GB" sz="1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Professionalism</a:t>
            </a:r>
            <a:endParaRPr lang="nl-NL" sz="1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755650">
              <a:lnSpc>
                <a:spcPct val="107000"/>
              </a:lnSpc>
              <a:spcAft>
                <a:spcPts val="800"/>
              </a:spcAft>
            </a:pPr>
            <a:r>
              <a:rPr lang="en-GB" sz="1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Analytical skills</a:t>
            </a:r>
            <a:endParaRPr lang="nl-NL" sz="1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755650">
              <a:lnSpc>
                <a:spcPct val="107000"/>
              </a:lnSpc>
              <a:spcAft>
                <a:spcPts val="800"/>
              </a:spcAft>
            </a:pPr>
            <a:r>
              <a:rPr lang="en-GB" sz="1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Decisiveness</a:t>
            </a:r>
            <a:endParaRPr lang="nl-NL" sz="1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755650">
              <a:lnSpc>
                <a:spcPct val="107000"/>
              </a:lnSpc>
              <a:spcAft>
                <a:spcPts val="800"/>
              </a:spcAft>
            </a:pPr>
            <a:r>
              <a:rPr lang="en-GB" sz="1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Flexibility</a:t>
            </a:r>
            <a:endParaRPr lang="nl-NL" sz="1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755650">
              <a:lnSpc>
                <a:spcPct val="107000"/>
              </a:lnSpc>
              <a:spcAft>
                <a:spcPts val="800"/>
              </a:spcAft>
            </a:pPr>
            <a:r>
              <a:rPr lang="en-GB" sz="1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Organization skills</a:t>
            </a:r>
            <a:endParaRPr lang="nl-NL" sz="1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755650">
              <a:lnSpc>
                <a:spcPct val="107000"/>
              </a:lnSpc>
              <a:spcAft>
                <a:spcPts val="800"/>
              </a:spcAft>
            </a:pPr>
            <a:r>
              <a:rPr lang="en-GB" sz="1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Persuasion </a:t>
            </a:r>
            <a:endParaRPr lang="nl-NL" sz="1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nl-NL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2BBA463-C090-9973-C644-3C34803FA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2344" y="4365104"/>
            <a:ext cx="2375644" cy="242673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F67E9DB0-3C00-0E01-CAE3-8888CC016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6100576"/>
            <a:ext cx="4218325" cy="69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978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3">
            <a:extLst>
              <a:ext uri="{FF2B5EF4-FFF2-40B4-BE49-F238E27FC236}">
                <a16:creationId xmlns:a16="http://schemas.microsoft.com/office/drawing/2014/main" id="{060A06AD-78C3-C593-42A2-372070E634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3046" y="0"/>
            <a:ext cx="9001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nl-NL" sz="6000" dirty="0">
                <a:latin typeface="+mn-lt"/>
              </a:rPr>
              <a:t>Circular Economy</a:t>
            </a:r>
            <a:endParaRPr lang="nl-NL" altLang="nl-NL" sz="6000" dirty="0">
              <a:latin typeface="+mn-lt"/>
            </a:endParaRP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EC1B6B9C-14F4-9DC1-44CC-EFB62D597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979" y="1196752"/>
            <a:ext cx="9489565" cy="4680520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sz="2600" dirty="0"/>
              <a:t>Rough outlines on contents of the </a:t>
            </a:r>
            <a:r>
              <a:rPr lang="en-US" sz="2600" dirty="0" err="1"/>
              <a:t>studentmanual</a:t>
            </a:r>
            <a:r>
              <a:rPr lang="en-US" sz="2600" dirty="0"/>
              <a:t>:</a:t>
            </a:r>
          </a:p>
          <a:p>
            <a:pPr marL="0" indent="0">
              <a:buNone/>
              <a:defRPr/>
            </a:pPr>
            <a:endParaRPr lang="en-US" sz="2600" dirty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nl-NL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E214488-E5DF-9FCA-040A-496D38CB4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6093296"/>
            <a:ext cx="4218325" cy="691261"/>
          </a:xfrm>
          <a:prstGeom prst="rect">
            <a:avLst/>
          </a:prstGeom>
        </p:spPr>
      </p:pic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A940E8DA-298B-1B3D-563F-865915679B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234981"/>
              </p:ext>
            </p:extLst>
          </p:nvPr>
        </p:nvGraphicFramePr>
        <p:xfrm>
          <a:off x="1631504" y="1669967"/>
          <a:ext cx="7920880" cy="43153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0263">
                  <a:extLst>
                    <a:ext uri="{9D8B030D-6E8A-4147-A177-3AD203B41FA5}">
                      <a16:colId xmlns:a16="http://schemas.microsoft.com/office/drawing/2014/main" val="185347166"/>
                    </a:ext>
                  </a:extLst>
                </a:gridCol>
                <a:gridCol w="2097005">
                  <a:extLst>
                    <a:ext uri="{9D8B030D-6E8A-4147-A177-3AD203B41FA5}">
                      <a16:colId xmlns:a16="http://schemas.microsoft.com/office/drawing/2014/main" val="2433655231"/>
                    </a:ext>
                  </a:extLst>
                </a:gridCol>
                <a:gridCol w="2378595">
                  <a:extLst>
                    <a:ext uri="{9D8B030D-6E8A-4147-A177-3AD203B41FA5}">
                      <a16:colId xmlns:a16="http://schemas.microsoft.com/office/drawing/2014/main" val="269636934"/>
                    </a:ext>
                  </a:extLst>
                </a:gridCol>
                <a:gridCol w="3035017">
                  <a:extLst>
                    <a:ext uri="{9D8B030D-6E8A-4147-A177-3AD203B41FA5}">
                      <a16:colId xmlns:a16="http://schemas.microsoft.com/office/drawing/2014/main" val="3780960865"/>
                    </a:ext>
                  </a:extLst>
                </a:gridCol>
              </a:tblGrid>
              <a:tr h="273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nr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Subject CE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Time hrs 60min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Developer                 Reader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2541234"/>
                  </a:ext>
                </a:extLst>
              </a:tr>
              <a:tr h="273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Introduction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Ivar                             Kaisa Est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4363456"/>
                  </a:ext>
                </a:extLst>
              </a:tr>
              <a:tr h="1816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Policy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Evangelos                     Makis GR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9388584"/>
                  </a:ext>
                </a:extLst>
              </a:tr>
              <a:tr h="273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Certification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Bianca                        Frank NL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9642078"/>
                  </a:ext>
                </a:extLst>
              </a:tr>
              <a:tr h="273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Overview chain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Makis GR                   Bianca  NL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3166297"/>
                  </a:ext>
                </a:extLst>
              </a:tr>
              <a:tr h="273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Raw material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Bianca/Frank  NL     Bart  B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0554521"/>
                  </a:ext>
                </a:extLst>
              </a:tr>
              <a:tr h="273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Circular Design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Bart  B                        Makis Gr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4714451"/>
                  </a:ext>
                </a:extLst>
              </a:tr>
              <a:tr h="273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Production Premedia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Jannes B                     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561057"/>
                  </a:ext>
                </a:extLst>
              </a:tr>
              <a:tr h="273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Production Fysical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Miguel                       Teacher 2 SP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7786645"/>
                  </a:ext>
                </a:extLst>
              </a:tr>
              <a:tr h="273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9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Logistics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Teacher 2 SP             Miguel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5035673"/>
                  </a:ext>
                </a:extLst>
              </a:tr>
              <a:tr h="5587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End user behavior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Kaisa                           Ivar Est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220478"/>
                  </a:ext>
                </a:extLst>
              </a:tr>
              <a:tr h="5587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11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Green marketing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Frank NL                     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7769188"/>
                  </a:ext>
                </a:extLst>
              </a:tr>
              <a:tr h="5587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Total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21 hrs 60-80 pages 7 pages per chapter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7865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098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3">
            <a:extLst>
              <a:ext uri="{FF2B5EF4-FFF2-40B4-BE49-F238E27FC236}">
                <a16:creationId xmlns:a16="http://schemas.microsoft.com/office/drawing/2014/main" id="{060A06AD-78C3-C593-42A2-372070E634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7488" y="355923"/>
            <a:ext cx="9073008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nl-NL" sz="6000" dirty="0">
                <a:latin typeface="+mn-lt"/>
              </a:rPr>
              <a:t>Teachers manual </a:t>
            </a:r>
            <a:r>
              <a:rPr lang="en-GB" altLang="nl-NL" sz="2400" dirty="0">
                <a:latin typeface="+mn-lt"/>
              </a:rPr>
              <a:t>(per unit of learning) </a:t>
            </a:r>
            <a:endParaRPr lang="nl-NL" altLang="nl-NL" sz="2400" dirty="0">
              <a:latin typeface="+mn-lt"/>
            </a:endParaRP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EC1B6B9C-14F4-9DC1-44CC-EFB62D597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9" y="1556793"/>
            <a:ext cx="8280920" cy="1440160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nl-NL" sz="8000" dirty="0"/>
              <a:t>Goals: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nl-NL" sz="8000" dirty="0"/>
              <a:t>Subgoals: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nl-NL" sz="8000" dirty="0" err="1"/>
              <a:t>Objectives</a:t>
            </a:r>
            <a:r>
              <a:rPr lang="nl-NL" sz="8000" dirty="0"/>
              <a:t>: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nl-NL" sz="8000" dirty="0" err="1"/>
              <a:t>Starting</a:t>
            </a:r>
            <a:r>
              <a:rPr lang="nl-NL" sz="8000" dirty="0"/>
              <a:t> </a:t>
            </a:r>
            <a:r>
              <a:rPr lang="nl-NL" sz="8000" dirty="0" err="1"/>
              <a:t>situation</a:t>
            </a:r>
            <a:r>
              <a:rPr lang="nl-NL" sz="8000" dirty="0"/>
              <a:t>: 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nl-NL" sz="3200" dirty="0">
              <a:solidFill>
                <a:schemeClr val="bg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nl-NL" sz="2000" dirty="0">
                <a:solidFill>
                  <a:schemeClr val="bg1">
                    <a:lumMod val="50000"/>
                  </a:schemeClr>
                </a:solidFill>
              </a:rPr>
              <a:t>		</a:t>
            </a:r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4E67DECF-2059-FFDA-20F0-B117A20368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057015"/>
              </p:ext>
            </p:extLst>
          </p:nvPr>
        </p:nvGraphicFramePr>
        <p:xfrm>
          <a:off x="4007768" y="1352277"/>
          <a:ext cx="7777164" cy="3444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2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5322">
                <a:tc>
                  <a:txBody>
                    <a:bodyPr/>
                    <a:lstStyle/>
                    <a:p>
                      <a:r>
                        <a:rPr lang="nl-NL" sz="1600" dirty="0"/>
                        <a:t>Time</a:t>
                      </a: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nl-NL" sz="1600" dirty="0" err="1"/>
                        <a:t>What</a:t>
                      </a:r>
                      <a:endParaRPr lang="nl-NL" sz="16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nl-NL" sz="1600" dirty="0" err="1"/>
                        <a:t>How</a:t>
                      </a:r>
                      <a:endParaRPr lang="nl-NL" sz="16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Media</a:t>
                      </a:r>
                    </a:p>
                  </a:txBody>
                  <a:tcPr marL="91444" marR="91444" marT="45717" marB="457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9553">
                <a:tc>
                  <a:txBody>
                    <a:bodyPr/>
                    <a:lstStyle/>
                    <a:p>
                      <a:endParaRPr lang="nl-NL" sz="1800" dirty="0"/>
                    </a:p>
                    <a:p>
                      <a:r>
                        <a:rPr lang="nl-NL" sz="1800" dirty="0" err="1"/>
                        <a:t>Introduction</a:t>
                      </a:r>
                      <a:endParaRPr lang="nl-NL" sz="1800" dirty="0"/>
                    </a:p>
                    <a:p>
                      <a:endParaRPr lang="nl-NL" sz="1800" dirty="0"/>
                    </a:p>
                    <a:p>
                      <a:endParaRPr lang="nl-NL" sz="1800" dirty="0"/>
                    </a:p>
                    <a:p>
                      <a:r>
                        <a:rPr lang="nl-NL" sz="1800" dirty="0"/>
                        <a:t>Core</a:t>
                      </a:r>
                    </a:p>
                    <a:p>
                      <a:endParaRPr lang="nl-NL" sz="1800" dirty="0"/>
                    </a:p>
                    <a:p>
                      <a:endParaRPr lang="nl-NL" sz="1800" dirty="0"/>
                    </a:p>
                    <a:p>
                      <a:r>
                        <a:rPr lang="nl-NL" sz="1800" dirty="0" err="1"/>
                        <a:t>Closure</a:t>
                      </a:r>
                      <a:endParaRPr lang="nl-NL" sz="1800" dirty="0"/>
                    </a:p>
                    <a:p>
                      <a:endParaRPr lang="nl-NL" sz="1800" dirty="0"/>
                    </a:p>
                    <a:p>
                      <a:endParaRPr lang="nl-NL" sz="1800" dirty="0"/>
                    </a:p>
                    <a:p>
                      <a:endParaRPr lang="nl-NL" sz="18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L="91444" marR="91444" marT="45717" marB="4571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Afbeelding 2">
            <a:extLst>
              <a:ext uri="{FF2B5EF4-FFF2-40B4-BE49-F238E27FC236}">
                <a16:creationId xmlns:a16="http://schemas.microsoft.com/office/drawing/2014/main" id="{36ADA05D-CFAA-8FF1-C2C4-59BA3A036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2486" y="4797152"/>
            <a:ext cx="1999513" cy="204251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9695582-6122-FD9C-97A4-24402B380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28" y="6137161"/>
            <a:ext cx="4218325" cy="69126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3">
            <a:extLst>
              <a:ext uri="{FF2B5EF4-FFF2-40B4-BE49-F238E27FC236}">
                <a16:creationId xmlns:a16="http://schemas.microsoft.com/office/drawing/2014/main" id="{060A06AD-78C3-C593-42A2-372070E634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3046" y="0"/>
            <a:ext cx="9001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nl-NL" sz="6000" dirty="0">
                <a:latin typeface="+mn-lt"/>
              </a:rPr>
              <a:t>Circular Economy</a:t>
            </a:r>
            <a:endParaRPr lang="nl-NL" altLang="nl-NL" sz="6000" dirty="0">
              <a:latin typeface="+mn-lt"/>
            </a:endParaRP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EC1B6B9C-14F4-9DC1-44CC-EFB62D597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979" y="1196752"/>
            <a:ext cx="9489565" cy="4680520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sz="2600" dirty="0"/>
              <a:t>Status of development of the learning material:</a:t>
            </a:r>
          </a:p>
          <a:p>
            <a:pPr marL="0" indent="0">
              <a:buNone/>
              <a:defRPr/>
            </a:pPr>
            <a:endParaRPr lang="en-US" sz="2600" dirty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nl-NL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E214488-E5DF-9FCA-040A-496D38CB4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6093296"/>
            <a:ext cx="4218325" cy="691261"/>
          </a:xfrm>
          <a:prstGeom prst="rect">
            <a:avLst/>
          </a:prstGeom>
        </p:spPr>
      </p:pic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924BA803-6F9A-12E3-7651-122ED6A56D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321717"/>
              </p:ext>
            </p:extLst>
          </p:nvPr>
        </p:nvGraphicFramePr>
        <p:xfrm>
          <a:off x="1559496" y="1700808"/>
          <a:ext cx="7056785" cy="41764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5507">
                  <a:extLst>
                    <a:ext uri="{9D8B030D-6E8A-4147-A177-3AD203B41FA5}">
                      <a16:colId xmlns:a16="http://schemas.microsoft.com/office/drawing/2014/main" val="3941080214"/>
                    </a:ext>
                  </a:extLst>
                </a:gridCol>
                <a:gridCol w="1849966">
                  <a:extLst>
                    <a:ext uri="{9D8B030D-6E8A-4147-A177-3AD203B41FA5}">
                      <a16:colId xmlns:a16="http://schemas.microsoft.com/office/drawing/2014/main" val="3473827748"/>
                    </a:ext>
                  </a:extLst>
                </a:gridCol>
                <a:gridCol w="1397235">
                  <a:extLst>
                    <a:ext uri="{9D8B030D-6E8A-4147-A177-3AD203B41FA5}">
                      <a16:colId xmlns:a16="http://schemas.microsoft.com/office/drawing/2014/main" val="636679259"/>
                    </a:ext>
                  </a:extLst>
                </a:gridCol>
                <a:gridCol w="1094861">
                  <a:extLst>
                    <a:ext uri="{9D8B030D-6E8A-4147-A177-3AD203B41FA5}">
                      <a16:colId xmlns:a16="http://schemas.microsoft.com/office/drawing/2014/main" val="1883869193"/>
                    </a:ext>
                  </a:extLst>
                </a:gridCol>
                <a:gridCol w="1193714">
                  <a:extLst>
                    <a:ext uri="{9D8B030D-6E8A-4147-A177-3AD203B41FA5}">
                      <a16:colId xmlns:a16="http://schemas.microsoft.com/office/drawing/2014/main" val="474124136"/>
                    </a:ext>
                  </a:extLst>
                </a:gridCol>
                <a:gridCol w="1155502">
                  <a:extLst>
                    <a:ext uri="{9D8B030D-6E8A-4147-A177-3AD203B41FA5}">
                      <a16:colId xmlns:a16="http://schemas.microsoft.com/office/drawing/2014/main" val="2446515834"/>
                    </a:ext>
                  </a:extLst>
                </a:gridCol>
              </a:tblGrid>
              <a:tr h="4687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nr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Subject CE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Time hrs 60min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Studentman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333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Teachersman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Powerpoint         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1732290"/>
                  </a:ext>
                </a:extLst>
              </a:tr>
              <a:tr h="2290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Introduction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1888729"/>
                  </a:ext>
                </a:extLst>
              </a:tr>
              <a:tr h="2290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Policy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7540330"/>
                  </a:ext>
                </a:extLst>
              </a:tr>
              <a:tr h="2290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Certification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1937888"/>
                  </a:ext>
                </a:extLst>
              </a:tr>
              <a:tr h="2290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Overview chain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339883"/>
                  </a:ext>
                </a:extLst>
              </a:tr>
              <a:tr h="2290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Raw material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2823371"/>
                  </a:ext>
                </a:extLst>
              </a:tr>
              <a:tr h="2290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Circular Design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2437200"/>
                  </a:ext>
                </a:extLst>
              </a:tr>
              <a:tr h="2290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Production Premedia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9067320"/>
                  </a:ext>
                </a:extLst>
              </a:tr>
              <a:tr h="2290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Production Fysical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8067520"/>
                  </a:ext>
                </a:extLst>
              </a:tr>
              <a:tr h="2290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9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Logistics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1588919"/>
                  </a:ext>
                </a:extLst>
              </a:tr>
              <a:tr h="4687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End user behavior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2550864"/>
                  </a:ext>
                </a:extLst>
              </a:tr>
              <a:tr h="4687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11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Green marketing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2051207"/>
                  </a:ext>
                </a:extLst>
              </a:tr>
              <a:tr h="7084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Total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21 hrs 60-80 pages 7 pages per chapter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8483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4349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3">
            <a:extLst>
              <a:ext uri="{FF2B5EF4-FFF2-40B4-BE49-F238E27FC236}">
                <a16:creationId xmlns:a16="http://schemas.microsoft.com/office/drawing/2014/main" id="{060A06AD-78C3-C593-42A2-372070E634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3046" y="0"/>
            <a:ext cx="9001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nl-NL" sz="6000" dirty="0">
                <a:latin typeface="+mn-lt"/>
              </a:rPr>
              <a:t>Circular Economy</a:t>
            </a:r>
            <a:endParaRPr lang="nl-NL" altLang="nl-NL" sz="6000" dirty="0">
              <a:latin typeface="+mn-lt"/>
            </a:endParaRP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EC1B6B9C-14F4-9DC1-44CC-EFB62D597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979" y="1196752"/>
            <a:ext cx="9489565" cy="4680520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sz="2600" dirty="0"/>
              <a:t>Next steps:</a:t>
            </a:r>
          </a:p>
          <a:p>
            <a:pPr>
              <a:defRPr/>
            </a:pPr>
            <a:r>
              <a:rPr lang="en-US" sz="2600" dirty="0"/>
              <a:t>Discussion, improvements, adjustments </a:t>
            </a:r>
            <a:r>
              <a:rPr lang="en-US" sz="2600" dirty="0" err="1"/>
              <a:t>etc</a:t>
            </a:r>
            <a:r>
              <a:rPr lang="en-US" sz="2600" dirty="0"/>
              <a:t>  PM and DTM</a:t>
            </a:r>
          </a:p>
          <a:p>
            <a:pPr>
              <a:defRPr/>
            </a:pPr>
            <a:r>
              <a:rPr lang="en-US" sz="2600" dirty="0"/>
              <a:t>Adjustments &amp; finalizing before 28 02 2024</a:t>
            </a:r>
          </a:p>
          <a:p>
            <a:pPr>
              <a:defRPr/>
            </a:pPr>
            <a:r>
              <a:rPr lang="en-US" sz="2600" dirty="0"/>
              <a:t>Translation in Dutch, Estonian, Spanish</a:t>
            </a:r>
          </a:p>
          <a:p>
            <a:pPr>
              <a:defRPr/>
            </a:pPr>
            <a:r>
              <a:rPr lang="en-US" sz="2600" dirty="0"/>
              <a:t>Testing in the classroom in April/May 2024</a:t>
            </a:r>
          </a:p>
          <a:p>
            <a:pPr>
              <a:defRPr/>
            </a:pPr>
            <a:r>
              <a:rPr lang="en-US" sz="2600" dirty="0"/>
              <a:t>Upload on platform</a:t>
            </a:r>
          </a:p>
          <a:p>
            <a:pPr>
              <a:defRPr/>
            </a:pPr>
            <a:r>
              <a:rPr lang="en-US" sz="2600" dirty="0"/>
              <a:t>Evaluation Educational model and platform application</a:t>
            </a:r>
          </a:p>
          <a:p>
            <a:pPr>
              <a:defRPr/>
            </a:pPr>
            <a:r>
              <a:rPr lang="en-US" sz="2600" dirty="0"/>
              <a:t>Final presentation in Greece</a:t>
            </a:r>
          </a:p>
          <a:p>
            <a:pPr marL="0" indent="0">
              <a:buNone/>
              <a:defRPr/>
            </a:pPr>
            <a:endParaRPr lang="en-US" sz="2600" dirty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nl-NL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E214488-E5DF-9FCA-040A-496D38CB4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6093296"/>
            <a:ext cx="4218325" cy="69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1075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361fed8-3208-422d-bd44-bd7f7a1c5909">
      <Terms xmlns="http://schemas.microsoft.com/office/infopath/2007/PartnerControls"/>
    </lcf76f155ced4ddcb4097134ff3c332f>
    <TaxCatchAll xmlns="35091eb4-c0f2-4ddd-b3e8-132f52ac0f96" xsi:nil="true"/>
    <WiehebbenerRechten xmlns="7361fed8-3208-422d-bd44-bd7f7a1c590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7AB4643959F046B187FDE66D3A5503" ma:contentTypeVersion="19" ma:contentTypeDescription="Een nieuw document maken." ma:contentTypeScope="" ma:versionID="88159632844001d84ca62c29a1157be6">
  <xsd:schema xmlns:xsd="http://www.w3.org/2001/XMLSchema" xmlns:xs="http://www.w3.org/2001/XMLSchema" xmlns:p="http://schemas.microsoft.com/office/2006/metadata/properties" xmlns:ns2="7361fed8-3208-422d-bd44-bd7f7a1c5909" xmlns:ns3="35091eb4-c0f2-4ddd-b3e8-132f52ac0f96" targetNamespace="http://schemas.microsoft.com/office/2006/metadata/properties" ma:root="true" ma:fieldsID="bcdd06e021b883ea2199da2e51deb440" ns2:_="" ns3:_="">
    <xsd:import namespace="7361fed8-3208-422d-bd44-bd7f7a1c5909"/>
    <xsd:import namespace="35091eb4-c0f2-4ddd-b3e8-132f52ac0f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WiehebbenerRecht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61fed8-3208-422d-bd44-bd7f7a1c59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WiehebbenerRechten" ma:index="20" nillable="true" ma:displayName="Wie hebben er Rechten" ma:format="Dropdown" ma:internalName="WiehebbenerRechten">
      <xsd:simpleType>
        <xsd:restriction base="dms:Text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Afbeeldingtags" ma:readOnly="false" ma:fieldId="{5cf76f15-5ced-4ddc-b409-7134ff3c332f}" ma:taxonomyMulti="true" ma:sspId="93a47304-c374-4b83-8465-55f6e3cc4d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091eb4-c0f2-4ddd-b3e8-132f52ac0f9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aac2ac2-67f3-42a4-abe1-0a1312d8d7fc}" ma:internalName="TaxCatchAll" ma:showField="CatchAllData" ma:web="35091eb4-c0f2-4ddd-b3e8-132f52ac0f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1B5DB7-0429-423B-9C63-DB1B78C0738A}">
  <ds:schemaRefs>
    <ds:schemaRef ds:uri="http://schemas.microsoft.com/office/2006/metadata/properties"/>
    <ds:schemaRef ds:uri="http://schemas.microsoft.com/office/infopath/2007/PartnerControls"/>
    <ds:schemaRef ds:uri="7361fed8-3208-422d-bd44-bd7f7a1c5909"/>
    <ds:schemaRef ds:uri="35091eb4-c0f2-4ddd-b3e8-132f52ac0f96"/>
  </ds:schemaRefs>
</ds:datastoreItem>
</file>

<file path=customXml/itemProps2.xml><?xml version="1.0" encoding="utf-8"?>
<ds:datastoreItem xmlns:ds="http://schemas.openxmlformats.org/officeDocument/2006/customXml" ds:itemID="{B0AC2427-AEE2-4FF7-9BEC-06FC572E95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707799-145C-485A-84BC-0B49B48660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61fed8-3208-422d-bd44-bd7f7a1c5909"/>
    <ds:schemaRef ds:uri="35091eb4-c0f2-4ddd-b3e8-132f52ac0f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EKFIPLUS PP format</Template>
  <TotalTime>106</TotalTime>
  <Words>498</Words>
  <Application>Microsoft Office PowerPoint</Application>
  <PresentationFormat>Breedbeeld</PresentationFormat>
  <Paragraphs>189</Paragraphs>
  <Slides>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Wingdings 3</vt:lpstr>
      <vt:lpstr>Kantoorthema</vt:lpstr>
      <vt:lpstr>Status WP4 Circular economy</vt:lpstr>
      <vt:lpstr>PowerPoint-presentatie</vt:lpstr>
      <vt:lpstr>Circular Economy</vt:lpstr>
      <vt:lpstr>Circular Economy</vt:lpstr>
      <vt:lpstr>Circular Economy</vt:lpstr>
      <vt:lpstr>Teachers manual (per unit of learning) </vt:lpstr>
      <vt:lpstr>Circular Economy</vt:lpstr>
      <vt:lpstr>Circular Economy</vt:lpstr>
    </vt:vector>
  </TitlesOfParts>
  <Company>KVGO Dienstencentrum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Friso Haitsma</dc:creator>
  <cp:lastModifiedBy>Info (Metaview)</cp:lastModifiedBy>
  <cp:revision>59</cp:revision>
  <dcterms:created xsi:type="dcterms:W3CDTF">2012-01-25T07:34:10Z</dcterms:created>
  <dcterms:modified xsi:type="dcterms:W3CDTF">2024-02-09T13:57:52Z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0x010100517AB4643959F046B187FDE66D3A5503</vt:lpwstr>
  </property>
  <property fmtid="{D5CDD505-2E9C-101B-9397-08002B2CF9AE}" pid="3" name="MediaServiceImageTags">
    <vt:lpwstr/>
  </property>
</Properties>
</file>