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72" d="100"/>
          <a:sy n="72" d="100"/>
        </p:scale>
        <p:origin x="276"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DB529C5F-A7AE-4671-ACAC-62B880E967FC}" type="datetimeFigureOut">
              <a:rPr lang="nl-NL" smtClean="0"/>
              <a:t>15-4-2023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CD25051-6645-443C-8435-55F525F84BA5}" type="slidenum">
              <a:rPr lang="nl-NL" smtClean="0"/>
              <a:t>‹nr.›</a:t>
            </a:fld>
            <a:endParaRPr lang="nl-NL"/>
          </a:p>
        </p:txBody>
      </p:sp>
    </p:spTree>
    <p:extLst>
      <p:ext uri="{BB962C8B-B14F-4D97-AF65-F5344CB8AC3E}">
        <p14:creationId xmlns:p14="http://schemas.microsoft.com/office/powerpoint/2010/main" val="3748261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DB529C5F-A7AE-4671-ACAC-62B880E967FC}" type="datetimeFigureOut">
              <a:rPr lang="nl-NL" smtClean="0"/>
              <a:t>15-4-2023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CD25051-6645-443C-8435-55F525F84BA5}" type="slidenum">
              <a:rPr lang="nl-NL" smtClean="0"/>
              <a:t>‹nr.›</a:t>
            </a:fld>
            <a:endParaRPr lang="nl-NL"/>
          </a:p>
        </p:txBody>
      </p:sp>
    </p:spTree>
    <p:extLst>
      <p:ext uri="{BB962C8B-B14F-4D97-AF65-F5344CB8AC3E}">
        <p14:creationId xmlns:p14="http://schemas.microsoft.com/office/powerpoint/2010/main" val="1198273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DB529C5F-A7AE-4671-ACAC-62B880E967FC}" type="datetimeFigureOut">
              <a:rPr lang="nl-NL" smtClean="0"/>
              <a:t>15-4-2023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CD25051-6645-443C-8435-55F525F84BA5}" type="slidenum">
              <a:rPr lang="nl-NL" smtClean="0"/>
              <a:t>‹nr.›</a:t>
            </a:fld>
            <a:endParaRPr lang="nl-NL"/>
          </a:p>
        </p:txBody>
      </p:sp>
    </p:spTree>
    <p:extLst>
      <p:ext uri="{BB962C8B-B14F-4D97-AF65-F5344CB8AC3E}">
        <p14:creationId xmlns:p14="http://schemas.microsoft.com/office/powerpoint/2010/main" val="1398413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DB529C5F-A7AE-4671-ACAC-62B880E967FC}" type="datetimeFigureOut">
              <a:rPr lang="nl-NL" smtClean="0"/>
              <a:t>15-4-2023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CD25051-6645-443C-8435-55F525F84BA5}" type="slidenum">
              <a:rPr lang="nl-NL" smtClean="0"/>
              <a:t>‹nr.›</a:t>
            </a:fld>
            <a:endParaRPr lang="nl-NL"/>
          </a:p>
        </p:txBody>
      </p:sp>
    </p:spTree>
    <p:extLst>
      <p:ext uri="{BB962C8B-B14F-4D97-AF65-F5344CB8AC3E}">
        <p14:creationId xmlns:p14="http://schemas.microsoft.com/office/powerpoint/2010/main" val="987092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DB529C5F-A7AE-4671-ACAC-62B880E967FC}" type="datetimeFigureOut">
              <a:rPr lang="nl-NL" smtClean="0"/>
              <a:t>15-4-2023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CD25051-6645-443C-8435-55F525F84BA5}" type="slidenum">
              <a:rPr lang="nl-NL" smtClean="0"/>
              <a:t>‹nr.›</a:t>
            </a:fld>
            <a:endParaRPr lang="nl-NL"/>
          </a:p>
        </p:txBody>
      </p:sp>
    </p:spTree>
    <p:extLst>
      <p:ext uri="{BB962C8B-B14F-4D97-AF65-F5344CB8AC3E}">
        <p14:creationId xmlns:p14="http://schemas.microsoft.com/office/powerpoint/2010/main" val="4149604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DB529C5F-A7AE-4671-ACAC-62B880E967FC}" type="datetimeFigureOut">
              <a:rPr lang="nl-NL" smtClean="0"/>
              <a:t>15-4-2023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CD25051-6645-443C-8435-55F525F84BA5}" type="slidenum">
              <a:rPr lang="nl-NL" smtClean="0"/>
              <a:t>‹nr.›</a:t>
            </a:fld>
            <a:endParaRPr lang="nl-NL"/>
          </a:p>
        </p:txBody>
      </p:sp>
    </p:spTree>
    <p:extLst>
      <p:ext uri="{BB962C8B-B14F-4D97-AF65-F5344CB8AC3E}">
        <p14:creationId xmlns:p14="http://schemas.microsoft.com/office/powerpoint/2010/main" val="1681306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DB529C5F-A7AE-4671-ACAC-62B880E967FC}" type="datetimeFigureOut">
              <a:rPr lang="nl-NL" smtClean="0"/>
              <a:t>15-4-2023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ACD25051-6645-443C-8435-55F525F84BA5}" type="slidenum">
              <a:rPr lang="nl-NL" smtClean="0"/>
              <a:t>‹nr.›</a:t>
            </a:fld>
            <a:endParaRPr lang="nl-NL"/>
          </a:p>
        </p:txBody>
      </p:sp>
    </p:spTree>
    <p:extLst>
      <p:ext uri="{BB962C8B-B14F-4D97-AF65-F5344CB8AC3E}">
        <p14:creationId xmlns:p14="http://schemas.microsoft.com/office/powerpoint/2010/main" val="3044695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DB529C5F-A7AE-4671-ACAC-62B880E967FC}" type="datetimeFigureOut">
              <a:rPr lang="nl-NL" smtClean="0"/>
              <a:t>15-4-2023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ACD25051-6645-443C-8435-55F525F84BA5}" type="slidenum">
              <a:rPr lang="nl-NL" smtClean="0"/>
              <a:t>‹nr.›</a:t>
            </a:fld>
            <a:endParaRPr lang="nl-NL"/>
          </a:p>
        </p:txBody>
      </p:sp>
    </p:spTree>
    <p:extLst>
      <p:ext uri="{BB962C8B-B14F-4D97-AF65-F5344CB8AC3E}">
        <p14:creationId xmlns:p14="http://schemas.microsoft.com/office/powerpoint/2010/main" val="3603477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B529C5F-A7AE-4671-ACAC-62B880E967FC}" type="datetimeFigureOut">
              <a:rPr lang="nl-NL" smtClean="0"/>
              <a:t>15-4-2023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ACD25051-6645-443C-8435-55F525F84BA5}" type="slidenum">
              <a:rPr lang="nl-NL" smtClean="0"/>
              <a:t>‹nr.›</a:t>
            </a:fld>
            <a:endParaRPr lang="nl-NL"/>
          </a:p>
        </p:txBody>
      </p:sp>
    </p:spTree>
    <p:extLst>
      <p:ext uri="{BB962C8B-B14F-4D97-AF65-F5344CB8AC3E}">
        <p14:creationId xmlns:p14="http://schemas.microsoft.com/office/powerpoint/2010/main" val="2183350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DB529C5F-A7AE-4671-ACAC-62B880E967FC}" type="datetimeFigureOut">
              <a:rPr lang="nl-NL" smtClean="0"/>
              <a:t>15-4-2023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CD25051-6645-443C-8435-55F525F84BA5}" type="slidenum">
              <a:rPr lang="nl-NL" smtClean="0"/>
              <a:t>‹nr.›</a:t>
            </a:fld>
            <a:endParaRPr lang="nl-NL"/>
          </a:p>
        </p:txBody>
      </p:sp>
    </p:spTree>
    <p:extLst>
      <p:ext uri="{BB962C8B-B14F-4D97-AF65-F5344CB8AC3E}">
        <p14:creationId xmlns:p14="http://schemas.microsoft.com/office/powerpoint/2010/main" val="2383661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DB529C5F-A7AE-4671-ACAC-62B880E967FC}" type="datetimeFigureOut">
              <a:rPr lang="nl-NL" smtClean="0"/>
              <a:t>15-4-2023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CD25051-6645-443C-8435-55F525F84BA5}" type="slidenum">
              <a:rPr lang="nl-NL" smtClean="0"/>
              <a:t>‹nr.›</a:t>
            </a:fld>
            <a:endParaRPr lang="nl-NL"/>
          </a:p>
        </p:txBody>
      </p:sp>
    </p:spTree>
    <p:extLst>
      <p:ext uri="{BB962C8B-B14F-4D97-AF65-F5344CB8AC3E}">
        <p14:creationId xmlns:p14="http://schemas.microsoft.com/office/powerpoint/2010/main" val="2654145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529C5F-A7AE-4671-ACAC-62B880E967FC}" type="datetimeFigureOut">
              <a:rPr lang="nl-NL" smtClean="0"/>
              <a:t>15-4-2023</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D25051-6645-443C-8435-55F525F84BA5}" type="slidenum">
              <a:rPr lang="nl-NL" smtClean="0"/>
              <a:t>‹nr.›</a:t>
            </a:fld>
            <a:endParaRPr lang="nl-NL"/>
          </a:p>
        </p:txBody>
      </p:sp>
    </p:spTree>
    <p:extLst>
      <p:ext uri="{BB962C8B-B14F-4D97-AF65-F5344CB8AC3E}">
        <p14:creationId xmlns:p14="http://schemas.microsoft.com/office/powerpoint/2010/main" val="3445583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23999" y="1122363"/>
            <a:ext cx="9672205" cy="2387600"/>
          </a:xfrm>
        </p:spPr>
        <p:txBody>
          <a:bodyPr>
            <a:normAutofit fontScale="90000"/>
          </a:bodyPr>
          <a:lstStyle/>
          <a:p>
            <a:pPr algn="l"/>
            <a:r>
              <a:rPr lang="en-GB" b="1" dirty="0"/>
              <a:t>EKFI PLUS:</a:t>
            </a:r>
            <a:br>
              <a:rPr lang="en-GB" b="1" dirty="0"/>
            </a:br>
            <a:r>
              <a:rPr lang="en-GB" b="1" dirty="0"/>
              <a:t>Innovation through cooperation</a:t>
            </a:r>
            <a:br>
              <a:rPr lang="en-US" sz="9600" dirty="0"/>
            </a:br>
            <a:endParaRPr lang="nl-NL" dirty="0"/>
          </a:p>
        </p:txBody>
      </p:sp>
      <p:sp>
        <p:nvSpPr>
          <p:cNvPr id="3" name="Ondertitel 2"/>
          <p:cNvSpPr>
            <a:spLocks noGrp="1"/>
          </p:cNvSpPr>
          <p:nvPr>
            <p:ph type="subTitle" idx="1"/>
          </p:nvPr>
        </p:nvSpPr>
        <p:spPr>
          <a:xfrm>
            <a:off x="1524000" y="4337535"/>
            <a:ext cx="9144000" cy="1655762"/>
          </a:xfrm>
        </p:spPr>
        <p:txBody>
          <a:bodyPr>
            <a:normAutofit lnSpcReduction="10000"/>
          </a:bodyPr>
          <a:lstStyle/>
          <a:p>
            <a:r>
              <a:rPr lang="en-US" b="1" dirty="0"/>
              <a:t>WP 2: Educational Model (Draft 12.04.2023)</a:t>
            </a:r>
            <a:endParaRPr lang="el-GR" dirty="0"/>
          </a:p>
          <a:p>
            <a:r>
              <a:rPr lang="en-US" dirty="0"/>
              <a:t>Leading organization: HELLENIC GRAPHIC-MEDIA RESEARCH LAB GRAPHMEDLAB – UNIVERSITY OF WEST ATTICA (E10031602 - EL) </a:t>
            </a:r>
          </a:p>
          <a:p>
            <a:r>
              <a:rPr lang="en-US" dirty="0"/>
              <a:t>Dr. Anastasios </a:t>
            </a:r>
            <a:r>
              <a:rPr lang="en-US" dirty="0" err="1"/>
              <a:t>Politis</a:t>
            </a:r>
            <a:r>
              <a:rPr lang="en-US" dirty="0"/>
              <a:t>, Dr. </a:t>
            </a:r>
            <a:r>
              <a:rPr lang="en-US" dirty="0" err="1"/>
              <a:t>Marios</a:t>
            </a:r>
            <a:r>
              <a:rPr lang="en-US" dirty="0"/>
              <a:t> Tsigonias, </a:t>
            </a:r>
            <a:r>
              <a:rPr lang="en-US" dirty="0" err="1"/>
              <a:t>Evangelos</a:t>
            </a:r>
            <a:r>
              <a:rPr lang="en-US" dirty="0"/>
              <a:t> </a:t>
            </a:r>
            <a:r>
              <a:rPr lang="en-US" dirty="0" err="1"/>
              <a:t>Syrigos</a:t>
            </a:r>
            <a:endParaRPr lang="en-US" dirty="0"/>
          </a:p>
          <a:p>
            <a:endParaRPr lang="el-GR" dirty="0"/>
          </a:p>
          <a:p>
            <a:endParaRPr lang="nl-NL" dirty="0"/>
          </a:p>
        </p:txBody>
      </p:sp>
      <p:pic>
        <p:nvPicPr>
          <p:cNvPr id="6" name="Afbeelding 5">
            <a:extLst>
              <a:ext uri="{FF2B5EF4-FFF2-40B4-BE49-F238E27FC236}">
                <a16:creationId xmlns:a16="http://schemas.microsoft.com/office/drawing/2014/main" id="{121F76C6-AE71-48A5-BD50-5F32C797DD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4608" y="6098408"/>
            <a:ext cx="2661172" cy="759592"/>
          </a:xfrm>
          <a:prstGeom prst="rect">
            <a:avLst/>
          </a:prstGeom>
        </p:spPr>
      </p:pic>
      <p:pic>
        <p:nvPicPr>
          <p:cNvPr id="5" name="Afbeelding 4" descr="Afbeelding met tekst&#10;&#10;Automatisch gegenereerde beschrijving">
            <a:extLst>
              <a:ext uri="{FF2B5EF4-FFF2-40B4-BE49-F238E27FC236}">
                <a16:creationId xmlns:a16="http://schemas.microsoft.com/office/drawing/2014/main" id="{5E909D77-40E1-05FD-330D-FBFD11332A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05965"/>
            <a:ext cx="3365673" cy="1009702"/>
          </a:xfrm>
          <a:prstGeom prst="rect">
            <a:avLst/>
          </a:prstGeom>
        </p:spPr>
      </p:pic>
    </p:spTree>
    <p:extLst>
      <p:ext uri="{BB962C8B-B14F-4D97-AF65-F5344CB8AC3E}">
        <p14:creationId xmlns:p14="http://schemas.microsoft.com/office/powerpoint/2010/main" val="2143623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304000" b="-304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8200" y="2531849"/>
            <a:ext cx="10515600" cy="1325563"/>
          </a:xfrm>
        </p:spPr>
        <p:txBody>
          <a:bodyPr>
            <a:normAutofit fontScale="90000"/>
          </a:bodyPr>
          <a:lstStyle/>
          <a:p>
            <a:r>
              <a:rPr lang="en-US" b="1" dirty="0"/>
              <a:t>WP 2: Educational Model</a:t>
            </a:r>
            <a:br>
              <a:rPr lang="en-US" b="1" dirty="0"/>
            </a:br>
            <a:br>
              <a:rPr lang="el-GR" dirty="0"/>
            </a:br>
            <a:r>
              <a:rPr lang="en-US" b="1" dirty="0"/>
              <a:t>An Educational Model will be developed with the core-question: ‘How do we develop in an effective and efficient way learning materials online and cross- borders’?</a:t>
            </a:r>
            <a:br>
              <a:rPr lang="el-GR" dirty="0"/>
            </a:br>
            <a:endParaRPr lang="nl-NL" sz="4000" dirty="0"/>
          </a:p>
        </p:txBody>
      </p:sp>
      <p:pic>
        <p:nvPicPr>
          <p:cNvPr id="8" name="Afbeelding 7">
            <a:extLst>
              <a:ext uri="{FF2B5EF4-FFF2-40B4-BE49-F238E27FC236}">
                <a16:creationId xmlns:a16="http://schemas.microsoft.com/office/drawing/2014/main" id="{E9162DBB-E706-447D-8A07-0E3B85C9EC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8173" y="6311900"/>
            <a:ext cx="1836881" cy="524310"/>
          </a:xfrm>
          <a:prstGeom prst="rect">
            <a:avLst/>
          </a:prstGeom>
        </p:spPr>
      </p:pic>
      <p:sp>
        <p:nvSpPr>
          <p:cNvPr id="4" name="Tekstvak 3">
            <a:extLst>
              <a:ext uri="{FF2B5EF4-FFF2-40B4-BE49-F238E27FC236}">
                <a16:creationId xmlns:a16="http://schemas.microsoft.com/office/drawing/2014/main" id="{9E95561A-A4EE-4E4C-8B7F-D1ACD96409F9}"/>
              </a:ext>
            </a:extLst>
          </p:cNvPr>
          <p:cNvSpPr txBox="1"/>
          <p:nvPr/>
        </p:nvSpPr>
        <p:spPr>
          <a:xfrm>
            <a:off x="878032" y="2000250"/>
            <a:ext cx="9440141" cy="369332"/>
          </a:xfrm>
          <a:prstGeom prst="rect">
            <a:avLst/>
          </a:prstGeom>
          <a:noFill/>
        </p:spPr>
        <p:txBody>
          <a:bodyPr wrap="square" rtlCol="0">
            <a:spAutoFit/>
          </a:bodyPr>
          <a:lstStyle/>
          <a:p>
            <a:endParaRPr lang="nl-NL" dirty="0"/>
          </a:p>
        </p:txBody>
      </p:sp>
      <p:pic>
        <p:nvPicPr>
          <p:cNvPr id="9" name="Tijdelijke aanduiding voor inhoud 8" descr="Afbeelding met tekst&#10;&#10;Automatisch gegenereerde beschrijving">
            <a:extLst>
              <a:ext uri="{FF2B5EF4-FFF2-40B4-BE49-F238E27FC236}">
                <a16:creationId xmlns:a16="http://schemas.microsoft.com/office/drawing/2014/main" id="{B73A7BFA-8A26-FF0F-13CB-2A3508403C51}"/>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6946" y="6153377"/>
            <a:ext cx="1956241" cy="586873"/>
          </a:xfrm>
        </p:spPr>
      </p:pic>
    </p:spTree>
    <p:extLst>
      <p:ext uri="{BB962C8B-B14F-4D97-AF65-F5344CB8AC3E}">
        <p14:creationId xmlns:p14="http://schemas.microsoft.com/office/powerpoint/2010/main" val="3772723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304000" b="-304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8200" y="663298"/>
            <a:ext cx="10515600" cy="1325563"/>
          </a:xfrm>
        </p:spPr>
        <p:txBody>
          <a:bodyPr>
            <a:normAutofit fontScale="90000"/>
          </a:bodyPr>
          <a:lstStyle/>
          <a:p>
            <a:r>
              <a:rPr lang="en-US" b="1" dirty="0"/>
              <a:t>WP 2: Educational Model</a:t>
            </a:r>
            <a:r>
              <a:rPr lang="el-GR" b="1" dirty="0"/>
              <a:t> – </a:t>
            </a:r>
            <a:r>
              <a:rPr lang="en-US" b="1" dirty="0"/>
              <a:t>Work Progress </a:t>
            </a:r>
            <a:br>
              <a:rPr lang="el-GR" dirty="0"/>
            </a:br>
            <a:br>
              <a:rPr lang="el-GR" dirty="0"/>
            </a:br>
            <a:endParaRPr lang="nl-NL" sz="4000" dirty="0"/>
          </a:p>
        </p:txBody>
      </p:sp>
      <p:pic>
        <p:nvPicPr>
          <p:cNvPr id="8" name="Afbeelding 7">
            <a:extLst>
              <a:ext uri="{FF2B5EF4-FFF2-40B4-BE49-F238E27FC236}">
                <a16:creationId xmlns:a16="http://schemas.microsoft.com/office/drawing/2014/main" id="{E9162DBB-E706-447D-8A07-0E3B85C9EC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8173" y="6311900"/>
            <a:ext cx="1836881" cy="524310"/>
          </a:xfrm>
          <a:prstGeom prst="rect">
            <a:avLst/>
          </a:prstGeom>
        </p:spPr>
      </p:pic>
      <p:sp>
        <p:nvSpPr>
          <p:cNvPr id="4" name="Tekstvak 3">
            <a:extLst>
              <a:ext uri="{FF2B5EF4-FFF2-40B4-BE49-F238E27FC236}">
                <a16:creationId xmlns:a16="http://schemas.microsoft.com/office/drawing/2014/main" id="{9E95561A-A4EE-4E4C-8B7F-D1ACD96409F9}"/>
              </a:ext>
            </a:extLst>
          </p:cNvPr>
          <p:cNvSpPr txBox="1"/>
          <p:nvPr/>
        </p:nvSpPr>
        <p:spPr>
          <a:xfrm>
            <a:off x="878032" y="2000250"/>
            <a:ext cx="9440141" cy="369332"/>
          </a:xfrm>
          <a:prstGeom prst="rect">
            <a:avLst/>
          </a:prstGeom>
          <a:noFill/>
        </p:spPr>
        <p:txBody>
          <a:bodyPr wrap="square" rtlCol="0">
            <a:spAutoFit/>
          </a:bodyPr>
          <a:lstStyle/>
          <a:p>
            <a:endParaRPr lang="nl-NL" dirty="0"/>
          </a:p>
        </p:txBody>
      </p:sp>
      <p:pic>
        <p:nvPicPr>
          <p:cNvPr id="9" name="Tijdelijke aanduiding voor inhoud 8" descr="Afbeelding met tekst&#10;&#10;Automatisch gegenereerde beschrijving">
            <a:extLst>
              <a:ext uri="{FF2B5EF4-FFF2-40B4-BE49-F238E27FC236}">
                <a16:creationId xmlns:a16="http://schemas.microsoft.com/office/drawing/2014/main" id="{B73A7BFA-8A26-FF0F-13CB-2A3508403C51}"/>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6946" y="6153377"/>
            <a:ext cx="1956241" cy="586873"/>
          </a:xfrm>
        </p:spPr>
      </p:pic>
      <p:sp>
        <p:nvSpPr>
          <p:cNvPr id="3" name="TextBox 2">
            <a:extLst>
              <a:ext uri="{FF2B5EF4-FFF2-40B4-BE49-F238E27FC236}">
                <a16:creationId xmlns:a16="http://schemas.microsoft.com/office/drawing/2014/main" id="{A96B090B-DDA4-4345-9F3A-999EA6496716}"/>
              </a:ext>
            </a:extLst>
          </p:cNvPr>
          <p:cNvSpPr txBox="1"/>
          <p:nvPr/>
        </p:nvSpPr>
        <p:spPr>
          <a:xfrm>
            <a:off x="878032" y="1560446"/>
            <a:ext cx="9995377" cy="5170646"/>
          </a:xfrm>
          <a:prstGeom prst="rect">
            <a:avLst/>
          </a:prstGeom>
          <a:noFill/>
        </p:spPr>
        <p:txBody>
          <a:bodyPr wrap="square" rtlCol="0">
            <a:spAutoFit/>
          </a:bodyPr>
          <a:lstStyle/>
          <a:p>
            <a:r>
              <a:rPr lang="en-US" sz="2400" dirty="0"/>
              <a:t>The educational model is developed as the basis for the creation of digital tools and applications that will lead to the updating of the existing electronic platform of EKFI (ekfi.eu)</a:t>
            </a:r>
          </a:p>
          <a:p>
            <a:endParaRPr lang="en-US" sz="2400" dirty="0"/>
          </a:p>
          <a:p>
            <a:r>
              <a:rPr lang="en-US" sz="2400" dirty="0"/>
              <a:t>Support teachers in Europe in jointly developing new learning material on CCI - Creative &amp; Cultural Industries fields</a:t>
            </a:r>
            <a:endParaRPr lang="el-GR" sz="2400" dirty="0"/>
          </a:p>
          <a:p>
            <a:r>
              <a:rPr lang="el-GR" sz="2400" b="1" dirty="0" err="1"/>
              <a:t>Goals</a:t>
            </a:r>
            <a:endParaRPr lang="el-GR" sz="2400" b="1" dirty="0"/>
          </a:p>
          <a:p>
            <a:pPr lvl="0"/>
            <a:r>
              <a:rPr lang="en-US" sz="2400" dirty="0"/>
              <a:t>Further developing the existing EKFI platform and will add features to support the development of learning material.</a:t>
            </a:r>
            <a:endParaRPr lang="el-GR" sz="2400" dirty="0"/>
          </a:p>
          <a:p>
            <a:pPr lvl="0"/>
            <a:r>
              <a:rPr lang="en-US" sz="2400" dirty="0"/>
              <a:t>A very important goal of the project is to facilitate the teachers and specialists of the IPP from different countries and schools to cooperate with each other in order to create new learning material together.</a:t>
            </a:r>
            <a:endParaRPr lang="el-GR" sz="2400" dirty="0"/>
          </a:p>
          <a:p>
            <a:endParaRPr lang="el-GR" sz="2400" dirty="0"/>
          </a:p>
          <a:p>
            <a:endParaRPr lang="el-GR" dirty="0"/>
          </a:p>
        </p:txBody>
      </p:sp>
    </p:spTree>
    <p:extLst>
      <p:ext uri="{BB962C8B-B14F-4D97-AF65-F5344CB8AC3E}">
        <p14:creationId xmlns:p14="http://schemas.microsoft.com/office/powerpoint/2010/main" val="3290980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304000" b="-304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8200" y="663298"/>
            <a:ext cx="10515600" cy="1325563"/>
          </a:xfrm>
        </p:spPr>
        <p:txBody>
          <a:bodyPr>
            <a:normAutofit fontScale="90000"/>
          </a:bodyPr>
          <a:lstStyle/>
          <a:p>
            <a:r>
              <a:rPr lang="en-US" b="1" dirty="0"/>
              <a:t>WP 2: Educational Model</a:t>
            </a:r>
            <a:r>
              <a:rPr lang="el-GR" b="1" dirty="0"/>
              <a:t> – </a:t>
            </a:r>
            <a:r>
              <a:rPr lang="en-US" b="1" dirty="0"/>
              <a:t>Work Progress </a:t>
            </a:r>
            <a:br>
              <a:rPr lang="el-GR" dirty="0"/>
            </a:br>
            <a:br>
              <a:rPr lang="el-GR" dirty="0"/>
            </a:br>
            <a:endParaRPr lang="nl-NL" sz="4000" dirty="0"/>
          </a:p>
        </p:txBody>
      </p:sp>
      <p:pic>
        <p:nvPicPr>
          <p:cNvPr id="8" name="Afbeelding 7">
            <a:extLst>
              <a:ext uri="{FF2B5EF4-FFF2-40B4-BE49-F238E27FC236}">
                <a16:creationId xmlns:a16="http://schemas.microsoft.com/office/drawing/2014/main" id="{E9162DBB-E706-447D-8A07-0E3B85C9EC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8173" y="6311900"/>
            <a:ext cx="1836881" cy="524310"/>
          </a:xfrm>
          <a:prstGeom prst="rect">
            <a:avLst/>
          </a:prstGeom>
        </p:spPr>
      </p:pic>
      <p:sp>
        <p:nvSpPr>
          <p:cNvPr id="4" name="Tekstvak 3">
            <a:extLst>
              <a:ext uri="{FF2B5EF4-FFF2-40B4-BE49-F238E27FC236}">
                <a16:creationId xmlns:a16="http://schemas.microsoft.com/office/drawing/2014/main" id="{9E95561A-A4EE-4E4C-8B7F-D1ACD96409F9}"/>
              </a:ext>
            </a:extLst>
          </p:cNvPr>
          <p:cNvSpPr txBox="1"/>
          <p:nvPr/>
        </p:nvSpPr>
        <p:spPr>
          <a:xfrm>
            <a:off x="878032" y="2000250"/>
            <a:ext cx="9440141" cy="369332"/>
          </a:xfrm>
          <a:prstGeom prst="rect">
            <a:avLst/>
          </a:prstGeom>
          <a:noFill/>
        </p:spPr>
        <p:txBody>
          <a:bodyPr wrap="square" rtlCol="0">
            <a:spAutoFit/>
          </a:bodyPr>
          <a:lstStyle/>
          <a:p>
            <a:endParaRPr lang="nl-NL" dirty="0"/>
          </a:p>
        </p:txBody>
      </p:sp>
      <p:pic>
        <p:nvPicPr>
          <p:cNvPr id="9" name="Tijdelijke aanduiding voor inhoud 8" descr="Afbeelding met tekst&#10;&#10;Automatisch gegenereerde beschrijving">
            <a:extLst>
              <a:ext uri="{FF2B5EF4-FFF2-40B4-BE49-F238E27FC236}">
                <a16:creationId xmlns:a16="http://schemas.microsoft.com/office/drawing/2014/main" id="{B73A7BFA-8A26-FF0F-13CB-2A3508403C51}"/>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6946" y="6153377"/>
            <a:ext cx="1956241" cy="586873"/>
          </a:xfrm>
        </p:spPr>
      </p:pic>
      <p:sp>
        <p:nvSpPr>
          <p:cNvPr id="3" name="TextBox 2">
            <a:extLst>
              <a:ext uri="{FF2B5EF4-FFF2-40B4-BE49-F238E27FC236}">
                <a16:creationId xmlns:a16="http://schemas.microsoft.com/office/drawing/2014/main" id="{A96B090B-DDA4-4345-9F3A-999EA6496716}"/>
              </a:ext>
            </a:extLst>
          </p:cNvPr>
          <p:cNvSpPr txBox="1"/>
          <p:nvPr/>
        </p:nvSpPr>
        <p:spPr>
          <a:xfrm>
            <a:off x="878032" y="1560446"/>
            <a:ext cx="9995377" cy="6093976"/>
          </a:xfrm>
          <a:prstGeom prst="rect">
            <a:avLst/>
          </a:prstGeom>
          <a:noFill/>
        </p:spPr>
        <p:txBody>
          <a:bodyPr wrap="square" rtlCol="0">
            <a:spAutoFit/>
          </a:bodyPr>
          <a:lstStyle/>
          <a:p>
            <a:pPr>
              <a:spcAft>
                <a:spcPts val="1200"/>
              </a:spcAft>
            </a:pPr>
            <a:r>
              <a:rPr lang="en-US" sz="2400" dirty="0"/>
              <a:t>Motivations for developing digital repositories of learning objects	</a:t>
            </a:r>
            <a:r>
              <a:rPr lang="en-US" sz="2400" b="1" dirty="0">
                <a:solidFill>
                  <a:srgbClr val="009900"/>
                </a:solidFill>
              </a:rPr>
              <a:t>&gt;&gt; 100%</a:t>
            </a:r>
          </a:p>
          <a:p>
            <a:pPr>
              <a:spcAft>
                <a:spcPts val="1200"/>
              </a:spcAft>
            </a:pPr>
            <a:r>
              <a:rPr lang="en-US" sz="2400" dirty="0"/>
              <a:t>Benefits of Innovative Teaching Methods 	</a:t>
            </a:r>
            <a:r>
              <a:rPr lang="en-US" sz="2400" b="1" dirty="0">
                <a:solidFill>
                  <a:srgbClr val="009900"/>
                </a:solidFill>
              </a:rPr>
              <a:t>&gt;&gt; 95</a:t>
            </a:r>
            <a:r>
              <a:rPr lang="en-US" sz="2400" b="1" dirty="0">
                <a:solidFill>
                  <a:srgbClr val="00B050"/>
                </a:solidFill>
              </a:rPr>
              <a:t>%</a:t>
            </a:r>
          </a:p>
          <a:p>
            <a:pPr>
              <a:spcAft>
                <a:spcPts val="1200"/>
              </a:spcAft>
            </a:pPr>
            <a:r>
              <a:rPr lang="en-US" sz="2400" dirty="0"/>
              <a:t>Ε-Learning - Changes in education 	</a:t>
            </a:r>
            <a:r>
              <a:rPr lang="en-US" sz="2400" b="1" dirty="0">
                <a:solidFill>
                  <a:srgbClr val="00B050"/>
                </a:solidFill>
              </a:rPr>
              <a:t>&gt;&gt; 95%</a:t>
            </a:r>
          </a:p>
          <a:p>
            <a:pPr>
              <a:spcAft>
                <a:spcPts val="1200"/>
              </a:spcAft>
            </a:pPr>
            <a:r>
              <a:rPr lang="en-US" sz="2400" dirty="0"/>
              <a:t>Types of Teaching-Learning Material 	</a:t>
            </a:r>
            <a:r>
              <a:rPr lang="en-US" sz="2400" b="1" dirty="0">
                <a:solidFill>
                  <a:srgbClr val="00B050"/>
                </a:solidFill>
              </a:rPr>
              <a:t>&gt;&gt; 95%</a:t>
            </a:r>
          </a:p>
          <a:p>
            <a:pPr>
              <a:spcAft>
                <a:spcPts val="1200"/>
              </a:spcAft>
            </a:pPr>
            <a:r>
              <a:rPr lang="en-US" sz="2400" dirty="0"/>
              <a:t>Learning Outcomes 		</a:t>
            </a:r>
            <a:r>
              <a:rPr lang="en-US" sz="2400" b="1" dirty="0">
                <a:solidFill>
                  <a:srgbClr val="00B050"/>
                </a:solidFill>
              </a:rPr>
              <a:t>&gt;&gt; 90%</a:t>
            </a:r>
          </a:p>
          <a:p>
            <a:pPr>
              <a:spcAft>
                <a:spcPts val="1200"/>
              </a:spcAft>
            </a:pPr>
            <a:r>
              <a:rPr lang="en-US" sz="2400" dirty="0"/>
              <a:t>Evaluation criteria for digital material	</a:t>
            </a:r>
            <a:r>
              <a:rPr lang="en-US" sz="2400" b="1" dirty="0">
                <a:solidFill>
                  <a:srgbClr val="FF0000"/>
                </a:solidFill>
              </a:rPr>
              <a:t>&gt;&gt; 20%</a:t>
            </a:r>
          </a:p>
          <a:p>
            <a:pPr>
              <a:spcAft>
                <a:spcPts val="1200"/>
              </a:spcAft>
            </a:pPr>
            <a:r>
              <a:rPr lang="en-US" sz="2400" dirty="0"/>
              <a:t>EQF Levels (European Qualification Framework)	</a:t>
            </a:r>
            <a:r>
              <a:rPr lang="en-US" sz="2400" b="1" dirty="0">
                <a:solidFill>
                  <a:srgbClr val="00B050"/>
                </a:solidFill>
              </a:rPr>
              <a:t>&gt;&gt; 90%</a:t>
            </a:r>
          </a:p>
          <a:p>
            <a:pPr>
              <a:spcAft>
                <a:spcPts val="1200"/>
              </a:spcAft>
            </a:pPr>
            <a:r>
              <a:rPr lang="en-US" sz="2400" dirty="0"/>
              <a:t>Topics / Fields of knowledge (Learning content areas) 	</a:t>
            </a:r>
            <a:r>
              <a:rPr lang="en-US" sz="2400" b="1" dirty="0">
                <a:solidFill>
                  <a:srgbClr val="FFC000"/>
                </a:solidFill>
              </a:rPr>
              <a:t>&gt;&gt; 70%</a:t>
            </a:r>
          </a:p>
          <a:p>
            <a:pPr>
              <a:spcAft>
                <a:spcPts val="1200"/>
              </a:spcAft>
            </a:pPr>
            <a:endParaRPr lang="el-GR" sz="2400" dirty="0"/>
          </a:p>
          <a:p>
            <a:endParaRPr lang="el-GR" dirty="0"/>
          </a:p>
          <a:p>
            <a:endParaRPr lang="el-GR" sz="2400" dirty="0"/>
          </a:p>
          <a:p>
            <a:endParaRPr lang="el-GR" sz="2400" dirty="0"/>
          </a:p>
          <a:p>
            <a:endParaRPr lang="el-GR" dirty="0"/>
          </a:p>
        </p:txBody>
      </p:sp>
    </p:spTree>
    <p:extLst>
      <p:ext uri="{BB962C8B-B14F-4D97-AF65-F5344CB8AC3E}">
        <p14:creationId xmlns:p14="http://schemas.microsoft.com/office/powerpoint/2010/main" val="3401017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304000" b="-304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8200" y="663298"/>
            <a:ext cx="10515600" cy="1325563"/>
          </a:xfrm>
        </p:spPr>
        <p:txBody>
          <a:bodyPr>
            <a:normAutofit fontScale="90000"/>
          </a:bodyPr>
          <a:lstStyle/>
          <a:p>
            <a:r>
              <a:rPr lang="en-US" b="1" dirty="0"/>
              <a:t>WP 2: Educational Model</a:t>
            </a:r>
            <a:r>
              <a:rPr lang="el-GR" b="1" dirty="0"/>
              <a:t> – </a:t>
            </a:r>
            <a:r>
              <a:rPr lang="en-US" b="1" dirty="0"/>
              <a:t>Work Progress </a:t>
            </a:r>
            <a:br>
              <a:rPr lang="el-GR" dirty="0"/>
            </a:br>
            <a:br>
              <a:rPr lang="el-GR" dirty="0"/>
            </a:br>
            <a:endParaRPr lang="nl-NL" sz="4000" dirty="0"/>
          </a:p>
        </p:txBody>
      </p:sp>
      <p:pic>
        <p:nvPicPr>
          <p:cNvPr id="8" name="Afbeelding 7">
            <a:extLst>
              <a:ext uri="{FF2B5EF4-FFF2-40B4-BE49-F238E27FC236}">
                <a16:creationId xmlns:a16="http://schemas.microsoft.com/office/drawing/2014/main" id="{E9162DBB-E706-447D-8A07-0E3B85C9EC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8173" y="6311900"/>
            <a:ext cx="1836881" cy="524310"/>
          </a:xfrm>
          <a:prstGeom prst="rect">
            <a:avLst/>
          </a:prstGeom>
        </p:spPr>
      </p:pic>
      <p:sp>
        <p:nvSpPr>
          <p:cNvPr id="4" name="Tekstvak 3">
            <a:extLst>
              <a:ext uri="{FF2B5EF4-FFF2-40B4-BE49-F238E27FC236}">
                <a16:creationId xmlns:a16="http://schemas.microsoft.com/office/drawing/2014/main" id="{9E95561A-A4EE-4E4C-8B7F-D1ACD96409F9}"/>
              </a:ext>
            </a:extLst>
          </p:cNvPr>
          <p:cNvSpPr txBox="1"/>
          <p:nvPr/>
        </p:nvSpPr>
        <p:spPr>
          <a:xfrm>
            <a:off x="878032" y="2000250"/>
            <a:ext cx="9440141" cy="369332"/>
          </a:xfrm>
          <a:prstGeom prst="rect">
            <a:avLst/>
          </a:prstGeom>
          <a:noFill/>
        </p:spPr>
        <p:txBody>
          <a:bodyPr wrap="square" rtlCol="0">
            <a:spAutoFit/>
          </a:bodyPr>
          <a:lstStyle/>
          <a:p>
            <a:endParaRPr lang="nl-NL" dirty="0"/>
          </a:p>
        </p:txBody>
      </p:sp>
      <p:pic>
        <p:nvPicPr>
          <p:cNvPr id="9" name="Tijdelijke aanduiding voor inhoud 8" descr="Afbeelding met tekst&#10;&#10;Automatisch gegenereerde beschrijving">
            <a:extLst>
              <a:ext uri="{FF2B5EF4-FFF2-40B4-BE49-F238E27FC236}">
                <a16:creationId xmlns:a16="http://schemas.microsoft.com/office/drawing/2014/main" id="{B73A7BFA-8A26-FF0F-13CB-2A3508403C51}"/>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6946" y="6153377"/>
            <a:ext cx="1956241" cy="586873"/>
          </a:xfrm>
        </p:spPr>
      </p:pic>
      <p:sp>
        <p:nvSpPr>
          <p:cNvPr id="3" name="TextBox 2">
            <a:extLst>
              <a:ext uri="{FF2B5EF4-FFF2-40B4-BE49-F238E27FC236}">
                <a16:creationId xmlns:a16="http://schemas.microsoft.com/office/drawing/2014/main" id="{A96B090B-DDA4-4345-9F3A-999EA6496716}"/>
              </a:ext>
            </a:extLst>
          </p:cNvPr>
          <p:cNvSpPr txBox="1"/>
          <p:nvPr/>
        </p:nvSpPr>
        <p:spPr>
          <a:xfrm>
            <a:off x="878032" y="1560446"/>
            <a:ext cx="9995377" cy="5940088"/>
          </a:xfrm>
          <a:prstGeom prst="rect">
            <a:avLst/>
          </a:prstGeom>
          <a:noFill/>
        </p:spPr>
        <p:txBody>
          <a:bodyPr wrap="square" rtlCol="0">
            <a:spAutoFit/>
          </a:bodyPr>
          <a:lstStyle/>
          <a:p>
            <a:pPr>
              <a:spcAft>
                <a:spcPts val="1200"/>
              </a:spcAft>
            </a:pPr>
            <a:r>
              <a:rPr lang="en-US" sz="2400" dirty="0"/>
              <a:t>Difficulty level 		</a:t>
            </a:r>
            <a:r>
              <a:rPr lang="en-US" sz="2400" b="1" dirty="0">
                <a:solidFill>
                  <a:srgbClr val="00B050"/>
                </a:solidFill>
              </a:rPr>
              <a:t>&gt;&gt; 85%</a:t>
            </a:r>
          </a:p>
          <a:p>
            <a:pPr>
              <a:spcAft>
                <a:spcPts val="1200"/>
              </a:spcAft>
            </a:pPr>
            <a:r>
              <a:rPr lang="en-US" sz="2400" dirty="0"/>
              <a:t>Issues of Retention and Utilization of submitted material 	</a:t>
            </a:r>
            <a:r>
              <a:rPr lang="en-US" sz="2400" b="1" dirty="0">
                <a:solidFill>
                  <a:srgbClr val="00B050"/>
                </a:solidFill>
              </a:rPr>
              <a:t>&gt;&gt; 95%</a:t>
            </a:r>
          </a:p>
          <a:p>
            <a:pPr>
              <a:spcAft>
                <a:spcPts val="1200"/>
              </a:spcAft>
            </a:pPr>
            <a:r>
              <a:rPr lang="en-US" sz="2400" dirty="0"/>
              <a:t>Copyright Issues	</a:t>
            </a:r>
            <a:r>
              <a:rPr lang="en-US" sz="2400" b="1" dirty="0">
                <a:solidFill>
                  <a:srgbClr val="00B050"/>
                </a:solidFill>
              </a:rPr>
              <a:t>&gt;&gt; 95%</a:t>
            </a:r>
          </a:p>
          <a:p>
            <a:pPr>
              <a:spcAft>
                <a:spcPts val="1200"/>
              </a:spcAft>
            </a:pPr>
            <a:r>
              <a:rPr lang="en-US" sz="2400" dirty="0"/>
              <a:t>Submission of Educational Material 	</a:t>
            </a:r>
            <a:r>
              <a:rPr lang="en-US" sz="2400" b="1" dirty="0">
                <a:solidFill>
                  <a:srgbClr val="00B050"/>
                </a:solidFill>
              </a:rPr>
              <a:t>&gt;&gt; 95%</a:t>
            </a:r>
          </a:p>
          <a:p>
            <a:pPr>
              <a:spcAft>
                <a:spcPts val="1200"/>
              </a:spcAft>
            </a:pPr>
            <a:r>
              <a:rPr lang="en-US" sz="2400" dirty="0"/>
              <a:t>Issues of Retention and Utilization of submitted material 	</a:t>
            </a:r>
            <a:r>
              <a:rPr lang="en-US" sz="2400" b="1" dirty="0">
                <a:solidFill>
                  <a:srgbClr val="00B050"/>
                </a:solidFill>
              </a:rPr>
              <a:t>&gt;&gt; 95%</a:t>
            </a:r>
          </a:p>
          <a:p>
            <a:pPr>
              <a:spcAft>
                <a:spcPts val="1200"/>
              </a:spcAft>
            </a:pPr>
            <a:r>
              <a:rPr lang="en-US" sz="2400" dirty="0"/>
              <a:t>Pedagogical theories that support learning with the use of Information and communication technologies  	</a:t>
            </a:r>
            <a:r>
              <a:rPr lang="en-US" sz="2400" b="1" dirty="0">
                <a:solidFill>
                  <a:srgbClr val="FFC000"/>
                </a:solidFill>
              </a:rPr>
              <a:t>&gt;&gt; 75%</a:t>
            </a:r>
          </a:p>
          <a:p>
            <a:pPr>
              <a:spcAft>
                <a:spcPts val="1200"/>
              </a:spcAft>
            </a:pPr>
            <a:r>
              <a:rPr lang="en-US" sz="2400" dirty="0"/>
              <a:t>References  	</a:t>
            </a:r>
            <a:r>
              <a:rPr lang="en-US" sz="2400" b="1" dirty="0">
                <a:solidFill>
                  <a:srgbClr val="FF0000"/>
                </a:solidFill>
              </a:rPr>
              <a:t>&gt;&gt; 30%</a:t>
            </a:r>
          </a:p>
          <a:p>
            <a:pPr>
              <a:spcAft>
                <a:spcPts val="1200"/>
              </a:spcAft>
            </a:pPr>
            <a:endParaRPr lang="el-GR" sz="2400" dirty="0"/>
          </a:p>
          <a:p>
            <a:endParaRPr lang="el-GR" dirty="0"/>
          </a:p>
          <a:p>
            <a:endParaRPr lang="el-GR" sz="2400" dirty="0"/>
          </a:p>
          <a:p>
            <a:endParaRPr lang="el-GR" sz="2400" dirty="0"/>
          </a:p>
          <a:p>
            <a:endParaRPr lang="el-GR" dirty="0"/>
          </a:p>
        </p:txBody>
      </p:sp>
    </p:spTree>
    <p:extLst>
      <p:ext uri="{BB962C8B-B14F-4D97-AF65-F5344CB8AC3E}">
        <p14:creationId xmlns:p14="http://schemas.microsoft.com/office/powerpoint/2010/main" val="3075147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304000" b="-304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8200" y="663298"/>
            <a:ext cx="10515600" cy="1325563"/>
          </a:xfrm>
        </p:spPr>
        <p:txBody>
          <a:bodyPr>
            <a:normAutofit fontScale="90000"/>
          </a:bodyPr>
          <a:lstStyle/>
          <a:p>
            <a:r>
              <a:rPr lang="en-US" b="1" dirty="0"/>
              <a:t>WP 2: Educational Model</a:t>
            </a:r>
            <a:r>
              <a:rPr lang="el-GR" b="1" dirty="0"/>
              <a:t> – </a:t>
            </a:r>
            <a:r>
              <a:rPr lang="en-US" b="1" dirty="0"/>
              <a:t>Work Progress </a:t>
            </a:r>
            <a:br>
              <a:rPr lang="el-GR" dirty="0"/>
            </a:br>
            <a:br>
              <a:rPr lang="el-GR" dirty="0"/>
            </a:br>
            <a:endParaRPr lang="nl-NL" sz="4000" dirty="0"/>
          </a:p>
        </p:txBody>
      </p:sp>
      <p:pic>
        <p:nvPicPr>
          <p:cNvPr id="8" name="Afbeelding 7">
            <a:extLst>
              <a:ext uri="{FF2B5EF4-FFF2-40B4-BE49-F238E27FC236}">
                <a16:creationId xmlns:a16="http://schemas.microsoft.com/office/drawing/2014/main" id="{E9162DBB-E706-447D-8A07-0E3B85C9EC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8173" y="6311900"/>
            <a:ext cx="1836881" cy="524310"/>
          </a:xfrm>
          <a:prstGeom prst="rect">
            <a:avLst/>
          </a:prstGeom>
        </p:spPr>
      </p:pic>
      <p:sp>
        <p:nvSpPr>
          <p:cNvPr id="4" name="Tekstvak 3">
            <a:extLst>
              <a:ext uri="{FF2B5EF4-FFF2-40B4-BE49-F238E27FC236}">
                <a16:creationId xmlns:a16="http://schemas.microsoft.com/office/drawing/2014/main" id="{9E95561A-A4EE-4E4C-8B7F-D1ACD96409F9}"/>
              </a:ext>
            </a:extLst>
          </p:cNvPr>
          <p:cNvSpPr txBox="1"/>
          <p:nvPr/>
        </p:nvSpPr>
        <p:spPr>
          <a:xfrm>
            <a:off x="878032" y="2000250"/>
            <a:ext cx="9440141" cy="369332"/>
          </a:xfrm>
          <a:prstGeom prst="rect">
            <a:avLst/>
          </a:prstGeom>
          <a:noFill/>
        </p:spPr>
        <p:txBody>
          <a:bodyPr wrap="square" rtlCol="0">
            <a:spAutoFit/>
          </a:bodyPr>
          <a:lstStyle/>
          <a:p>
            <a:endParaRPr lang="nl-NL" dirty="0"/>
          </a:p>
        </p:txBody>
      </p:sp>
      <p:pic>
        <p:nvPicPr>
          <p:cNvPr id="9" name="Tijdelijke aanduiding voor inhoud 8" descr="Afbeelding met tekst&#10;&#10;Automatisch gegenereerde beschrijving">
            <a:extLst>
              <a:ext uri="{FF2B5EF4-FFF2-40B4-BE49-F238E27FC236}">
                <a16:creationId xmlns:a16="http://schemas.microsoft.com/office/drawing/2014/main" id="{B73A7BFA-8A26-FF0F-13CB-2A3508403C51}"/>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6946" y="6153377"/>
            <a:ext cx="1956241" cy="586873"/>
          </a:xfrm>
        </p:spPr>
      </p:pic>
      <p:sp>
        <p:nvSpPr>
          <p:cNvPr id="3" name="TextBox 2">
            <a:extLst>
              <a:ext uri="{FF2B5EF4-FFF2-40B4-BE49-F238E27FC236}">
                <a16:creationId xmlns:a16="http://schemas.microsoft.com/office/drawing/2014/main" id="{A96B090B-DDA4-4345-9F3A-999EA6496716}"/>
              </a:ext>
            </a:extLst>
          </p:cNvPr>
          <p:cNvSpPr txBox="1"/>
          <p:nvPr/>
        </p:nvSpPr>
        <p:spPr>
          <a:xfrm>
            <a:off x="878032" y="1858616"/>
            <a:ext cx="10204098" cy="3662541"/>
          </a:xfrm>
          <a:prstGeom prst="rect">
            <a:avLst/>
          </a:prstGeom>
          <a:noFill/>
        </p:spPr>
        <p:txBody>
          <a:bodyPr wrap="square" rtlCol="0">
            <a:spAutoFit/>
          </a:bodyPr>
          <a:lstStyle/>
          <a:p>
            <a:pPr>
              <a:spcAft>
                <a:spcPts val="1200"/>
              </a:spcAft>
            </a:pPr>
            <a:r>
              <a:rPr lang="en-US" sz="2800" dirty="0"/>
              <a:t>Total Work Progress	</a:t>
            </a:r>
            <a:r>
              <a:rPr lang="en-US" sz="2800" b="1" dirty="0">
                <a:solidFill>
                  <a:srgbClr val="00B050"/>
                </a:solidFill>
              </a:rPr>
              <a:t>&gt;&gt; 80%</a:t>
            </a:r>
          </a:p>
          <a:p>
            <a:pPr>
              <a:spcAft>
                <a:spcPts val="1200"/>
              </a:spcAft>
            </a:pPr>
            <a:endParaRPr lang="en-US" sz="2800" b="1" dirty="0">
              <a:solidFill>
                <a:srgbClr val="00B050"/>
              </a:solidFill>
            </a:endParaRPr>
          </a:p>
          <a:p>
            <a:pPr>
              <a:spcAft>
                <a:spcPts val="1200"/>
              </a:spcAft>
            </a:pPr>
            <a:r>
              <a:rPr lang="en-US" sz="2800" dirty="0"/>
              <a:t>Estimated completion date of the draft</a:t>
            </a:r>
            <a:r>
              <a:rPr lang="el-GR" sz="2800" dirty="0"/>
              <a:t>: </a:t>
            </a:r>
            <a:r>
              <a:rPr lang="en-US" sz="2800" dirty="0"/>
              <a:t>Before 5 May 2023/</a:t>
            </a:r>
            <a:r>
              <a:rPr lang="en-US" sz="2800" b="1" dirty="0">
                <a:solidFill>
                  <a:srgbClr val="009900"/>
                </a:solidFill>
              </a:rPr>
              <a:t>On time</a:t>
            </a:r>
          </a:p>
          <a:p>
            <a:pPr>
              <a:spcAft>
                <a:spcPts val="1200"/>
              </a:spcAft>
            </a:pPr>
            <a:endParaRPr lang="el-GR" sz="2400" dirty="0"/>
          </a:p>
          <a:p>
            <a:endParaRPr lang="el-GR" dirty="0"/>
          </a:p>
          <a:p>
            <a:endParaRPr lang="el-GR" sz="2400" dirty="0"/>
          </a:p>
          <a:p>
            <a:endParaRPr lang="el-GR" sz="2400" dirty="0"/>
          </a:p>
          <a:p>
            <a:endParaRPr lang="el-GR" dirty="0"/>
          </a:p>
        </p:txBody>
      </p:sp>
      <p:sp>
        <p:nvSpPr>
          <p:cNvPr id="7" name="Ondertitel 2">
            <a:extLst>
              <a:ext uri="{FF2B5EF4-FFF2-40B4-BE49-F238E27FC236}">
                <a16:creationId xmlns:a16="http://schemas.microsoft.com/office/drawing/2014/main" id="{70804822-0BE5-4631-A18C-55FA42492F42}"/>
              </a:ext>
            </a:extLst>
          </p:cNvPr>
          <p:cNvSpPr txBox="1">
            <a:spLocks/>
          </p:cNvSpPr>
          <p:nvPr/>
        </p:nvSpPr>
        <p:spPr>
          <a:xfrm>
            <a:off x="1524000" y="4436925"/>
            <a:ext cx="9144000" cy="165576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chemeClr val="tx1">
                    <a:lumMod val="50000"/>
                    <a:lumOff val="50000"/>
                  </a:schemeClr>
                </a:solidFill>
              </a:rPr>
              <a:t>WP 2: Educational Model (Draft 12.04.2023)</a:t>
            </a:r>
            <a:endParaRPr lang="el-GR" dirty="0">
              <a:solidFill>
                <a:schemeClr val="tx1">
                  <a:lumMod val="50000"/>
                  <a:lumOff val="50000"/>
                </a:schemeClr>
              </a:solidFill>
            </a:endParaRPr>
          </a:p>
          <a:p>
            <a:pPr marL="0" indent="0" algn="ctr">
              <a:buNone/>
            </a:pPr>
            <a:r>
              <a:rPr lang="en-US" dirty="0">
                <a:solidFill>
                  <a:schemeClr val="tx1">
                    <a:lumMod val="50000"/>
                    <a:lumOff val="50000"/>
                  </a:schemeClr>
                </a:solidFill>
              </a:rPr>
              <a:t>Leading organization: HELLENIC GRAPHIC-MEDIA RESEARCH LAB GRAPHMEDLAB – UNIVERSITY OF WEST ATTICA (E10031602 - EL) </a:t>
            </a:r>
          </a:p>
          <a:p>
            <a:pPr marL="0" indent="0" algn="ctr">
              <a:buNone/>
            </a:pPr>
            <a:r>
              <a:rPr lang="en-US" dirty="0">
                <a:solidFill>
                  <a:schemeClr val="tx1">
                    <a:lumMod val="50000"/>
                    <a:lumOff val="50000"/>
                  </a:schemeClr>
                </a:solidFill>
              </a:rPr>
              <a:t>Dr. Anastasios </a:t>
            </a:r>
            <a:r>
              <a:rPr lang="en-US" dirty="0" err="1">
                <a:solidFill>
                  <a:schemeClr val="tx1">
                    <a:lumMod val="50000"/>
                    <a:lumOff val="50000"/>
                  </a:schemeClr>
                </a:solidFill>
              </a:rPr>
              <a:t>Politis</a:t>
            </a:r>
            <a:r>
              <a:rPr lang="en-US" dirty="0">
                <a:solidFill>
                  <a:schemeClr val="tx1">
                    <a:lumMod val="50000"/>
                    <a:lumOff val="50000"/>
                  </a:schemeClr>
                </a:solidFill>
              </a:rPr>
              <a:t>, Dr. </a:t>
            </a:r>
            <a:r>
              <a:rPr lang="en-US" dirty="0" err="1">
                <a:solidFill>
                  <a:schemeClr val="tx1">
                    <a:lumMod val="50000"/>
                    <a:lumOff val="50000"/>
                  </a:schemeClr>
                </a:solidFill>
              </a:rPr>
              <a:t>Marios</a:t>
            </a:r>
            <a:r>
              <a:rPr lang="en-US" dirty="0">
                <a:solidFill>
                  <a:schemeClr val="tx1">
                    <a:lumMod val="50000"/>
                    <a:lumOff val="50000"/>
                  </a:schemeClr>
                </a:solidFill>
              </a:rPr>
              <a:t> Tsigonias, </a:t>
            </a:r>
            <a:r>
              <a:rPr lang="en-US" dirty="0" err="1">
                <a:solidFill>
                  <a:schemeClr val="tx1">
                    <a:lumMod val="50000"/>
                    <a:lumOff val="50000"/>
                  </a:schemeClr>
                </a:solidFill>
              </a:rPr>
              <a:t>Evangelos</a:t>
            </a:r>
            <a:r>
              <a:rPr lang="en-US" dirty="0">
                <a:solidFill>
                  <a:schemeClr val="tx1">
                    <a:lumMod val="50000"/>
                    <a:lumOff val="50000"/>
                  </a:schemeClr>
                </a:solidFill>
              </a:rPr>
              <a:t> </a:t>
            </a:r>
            <a:r>
              <a:rPr lang="en-US" dirty="0" err="1">
                <a:solidFill>
                  <a:schemeClr val="tx1">
                    <a:lumMod val="50000"/>
                    <a:lumOff val="50000"/>
                  </a:schemeClr>
                </a:solidFill>
              </a:rPr>
              <a:t>Syrigos</a:t>
            </a:r>
            <a:endParaRPr lang="en-US" dirty="0">
              <a:solidFill>
                <a:schemeClr val="tx1">
                  <a:lumMod val="50000"/>
                  <a:lumOff val="50000"/>
                </a:schemeClr>
              </a:solidFill>
            </a:endParaRPr>
          </a:p>
          <a:p>
            <a:endParaRPr lang="el-GR" dirty="0"/>
          </a:p>
          <a:p>
            <a:endParaRPr lang="nl-NL" dirty="0"/>
          </a:p>
        </p:txBody>
      </p:sp>
    </p:spTree>
    <p:extLst>
      <p:ext uri="{BB962C8B-B14F-4D97-AF65-F5344CB8AC3E}">
        <p14:creationId xmlns:p14="http://schemas.microsoft.com/office/powerpoint/2010/main" val="647411363"/>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TotalTime>
  <Words>436</Words>
  <Application>Microsoft Office PowerPoint</Application>
  <PresentationFormat>Breedbeeld</PresentationFormat>
  <Paragraphs>45</Paragraphs>
  <Slides>6</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6</vt:i4>
      </vt:variant>
    </vt:vector>
  </HeadingPairs>
  <TitlesOfParts>
    <vt:vector size="10" baseType="lpstr">
      <vt:lpstr>Arial</vt:lpstr>
      <vt:lpstr>Calibri</vt:lpstr>
      <vt:lpstr>Calibri Light</vt:lpstr>
      <vt:lpstr>Kantoorthema</vt:lpstr>
      <vt:lpstr>EKFI PLUS: Innovation through cooperation </vt:lpstr>
      <vt:lpstr>WP 2: Educational Model  An Educational Model will be developed with the core-question: ‘How do we develop in an effective and efficient way learning materials online and cross- borders’? </vt:lpstr>
      <vt:lpstr>WP 2: Educational Model – Work Progress   </vt:lpstr>
      <vt:lpstr>WP 2: Educational Model – Work Progress   </vt:lpstr>
      <vt:lpstr>WP 2: Educational Model – Work Progress   </vt:lpstr>
      <vt:lpstr>WP 2: Educational Model – Work Progress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EKFI – Exchange Knowledge for Future Innovation</dc:title>
  <dc:creator>MARIOS TSIGONIAS</dc:creator>
  <cp:lastModifiedBy>Frank  den Hartog (Stivako)</cp:lastModifiedBy>
  <cp:revision>15</cp:revision>
  <dcterms:created xsi:type="dcterms:W3CDTF">2018-11-30T14:14:44Z</dcterms:created>
  <dcterms:modified xsi:type="dcterms:W3CDTF">2023-04-15T07:49:07Z</dcterms:modified>
</cp:coreProperties>
</file>